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212"/>
  </p:notesMasterIdLst>
  <p:sldIdLst>
    <p:sldId id="260" r:id="rId2"/>
    <p:sldId id="261" r:id="rId3"/>
    <p:sldId id="477" r:id="rId4"/>
    <p:sldId id="262" r:id="rId5"/>
    <p:sldId id="263" r:id="rId6"/>
    <p:sldId id="264" r:id="rId7"/>
    <p:sldId id="265" r:id="rId8"/>
    <p:sldId id="266" r:id="rId9"/>
    <p:sldId id="267" r:id="rId10"/>
    <p:sldId id="478" r:id="rId11"/>
    <p:sldId id="443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444" r:id="rId37"/>
    <p:sldId id="294" r:id="rId38"/>
    <p:sldId id="295" r:id="rId39"/>
    <p:sldId id="296" r:id="rId40"/>
    <p:sldId id="297" r:id="rId41"/>
    <p:sldId id="298" r:id="rId42"/>
    <p:sldId id="299" r:id="rId43"/>
    <p:sldId id="300" r:id="rId44"/>
    <p:sldId id="445" r:id="rId45"/>
    <p:sldId id="302" r:id="rId46"/>
    <p:sldId id="303" r:id="rId47"/>
    <p:sldId id="304" r:id="rId48"/>
    <p:sldId id="305" r:id="rId49"/>
    <p:sldId id="306" r:id="rId50"/>
    <p:sldId id="307" r:id="rId51"/>
    <p:sldId id="308" r:id="rId52"/>
    <p:sldId id="309" r:id="rId53"/>
    <p:sldId id="310" r:id="rId54"/>
    <p:sldId id="311" r:id="rId55"/>
    <p:sldId id="312" r:id="rId56"/>
    <p:sldId id="313" r:id="rId57"/>
    <p:sldId id="314" r:id="rId58"/>
    <p:sldId id="315" r:id="rId59"/>
    <p:sldId id="316" r:id="rId60"/>
    <p:sldId id="317" r:id="rId61"/>
    <p:sldId id="318" r:id="rId62"/>
    <p:sldId id="319" r:id="rId63"/>
    <p:sldId id="320" r:id="rId64"/>
    <p:sldId id="321" r:id="rId65"/>
    <p:sldId id="446" r:id="rId66"/>
    <p:sldId id="328" r:id="rId67"/>
    <p:sldId id="329" r:id="rId68"/>
    <p:sldId id="330" r:id="rId69"/>
    <p:sldId id="331" r:id="rId70"/>
    <p:sldId id="332" r:id="rId71"/>
    <p:sldId id="333" r:id="rId72"/>
    <p:sldId id="334" r:id="rId73"/>
    <p:sldId id="335" r:id="rId74"/>
    <p:sldId id="336" r:id="rId75"/>
    <p:sldId id="479" r:id="rId76"/>
    <p:sldId id="337" r:id="rId77"/>
    <p:sldId id="338" r:id="rId78"/>
    <p:sldId id="339" r:id="rId79"/>
    <p:sldId id="340" r:id="rId80"/>
    <p:sldId id="341" r:id="rId81"/>
    <p:sldId id="342" r:id="rId82"/>
    <p:sldId id="343" r:id="rId83"/>
    <p:sldId id="454" r:id="rId84"/>
    <p:sldId id="455" r:id="rId85"/>
    <p:sldId id="456" r:id="rId86"/>
    <p:sldId id="457" r:id="rId87"/>
    <p:sldId id="458" r:id="rId88"/>
    <p:sldId id="344" r:id="rId89"/>
    <p:sldId id="345" r:id="rId90"/>
    <p:sldId id="346" r:id="rId91"/>
    <p:sldId id="347" r:id="rId92"/>
    <p:sldId id="348" r:id="rId93"/>
    <p:sldId id="349" r:id="rId94"/>
    <p:sldId id="350" r:id="rId95"/>
    <p:sldId id="351" r:id="rId96"/>
    <p:sldId id="352" r:id="rId97"/>
    <p:sldId id="353" r:id="rId98"/>
    <p:sldId id="354" r:id="rId99"/>
    <p:sldId id="355" r:id="rId100"/>
    <p:sldId id="356" r:id="rId101"/>
    <p:sldId id="357" r:id="rId102"/>
    <p:sldId id="358" r:id="rId103"/>
    <p:sldId id="359" r:id="rId104"/>
    <p:sldId id="360" r:id="rId105"/>
    <p:sldId id="361" r:id="rId106"/>
    <p:sldId id="362" r:id="rId107"/>
    <p:sldId id="363" r:id="rId108"/>
    <p:sldId id="364" r:id="rId109"/>
    <p:sldId id="365" r:id="rId110"/>
    <p:sldId id="366" r:id="rId111"/>
    <p:sldId id="367" r:id="rId112"/>
    <p:sldId id="368" r:id="rId113"/>
    <p:sldId id="369" r:id="rId114"/>
    <p:sldId id="370" r:id="rId115"/>
    <p:sldId id="371" r:id="rId116"/>
    <p:sldId id="372" r:id="rId117"/>
    <p:sldId id="373" r:id="rId118"/>
    <p:sldId id="374" r:id="rId119"/>
    <p:sldId id="375" r:id="rId120"/>
    <p:sldId id="376" r:id="rId121"/>
    <p:sldId id="377" r:id="rId122"/>
    <p:sldId id="378" r:id="rId123"/>
    <p:sldId id="379" r:id="rId124"/>
    <p:sldId id="380" r:id="rId125"/>
    <p:sldId id="381" r:id="rId126"/>
    <p:sldId id="382" r:id="rId127"/>
    <p:sldId id="383" r:id="rId128"/>
    <p:sldId id="384" r:id="rId129"/>
    <p:sldId id="385" r:id="rId130"/>
    <p:sldId id="386" r:id="rId131"/>
    <p:sldId id="387" r:id="rId132"/>
    <p:sldId id="388" r:id="rId133"/>
    <p:sldId id="389" r:id="rId134"/>
    <p:sldId id="390" r:id="rId135"/>
    <p:sldId id="391" r:id="rId136"/>
    <p:sldId id="392" r:id="rId137"/>
    <p:sldId id="393" r:id="rId138"/>
    <p:sldId id="394" r:id="rId139"/>
    <p:sldId id="395" r:id="rId140"/>
    <p:sldId id="396" r:id="rId141"/>
    <p:sldId id="397" r:id="rId142"/>
    <p:sldId id="398" r:id="rId143"/>
    <p:sldId id="399" r:id="rId144"/>
    <p:sldId id="400" r:id="rId145"/>
    <p:sldId id="401" r:id="rId146"/>
    <p:sldId id="402" r:id="rId147"/>
    <p:sldId id="403" r:id="rId148"/>
    <p:sldId id="404" r:id="rId149"/>
    <p:sldId id="405" r:id="rId150"/>
    <p:sldId id="406" r:id="rId151"/>
    <p:sldId id="407" r:id="rId152"/>
    <p:sldId id="408" r:id="rId153"/>
    <p:sldId id="409" r:id="rId154"/>
    <p:sldId id="410" r:id="rId155"/>
    <p:sldId id="411" r:id="rId156"/>
    <p:sldId id="413" r:id="rId157"/>
    <p:sldId id="414" r:id="rId158"/>
    <p:sldId id="415" r:id="rId159"/>
    <p:sldId id="447" r:id="rId160"/>
    <p:sldId id="416" r:id="rId161"/>
    <p:sldId id="417" r:id="rId162"/>
    <p:sldId id="418" r:id="rId163"/>
    <p:sldId id="419" r:id="rId164"/>
    <p:sldId id="420" r:id="rId165"/>
    <p:sldId id="421" r:id="rId166"/>
    <p:sldId id="422" r:id="rId167"/>
    <p:sldId id="423" r:id="rId168"/>
    <p:sldId id="424" r:id="rId169"/>
    <p:sldId id="425" r:id="rId170"/>
    <p:sldId id="426" r:id="rId171"/>
    <p:sldId id="448" r:id="rId172"/>
    <p:sldId id="427" r:id="rId173"/>
    <p:sldId id="428" r:id="rId174"/>
    <p:sldId id="429" r:id="rId175"/>
    <p:sldId id="430" r:id="rId176"/>
    <p:sldId id="431" r:id="rId177"/>
    <p:sldId id="432" r:id="rId178"/>
    <p:sldId id="433" r:id="rId179"/>
    <p:sldId id="463" r:id="rId180"/>
    <p:sldId id="434" r:id="rId181"/>
    <p:sldId id="435" r:id="rId182"/>
    <p:sldId id="436" r:id="rId183"/>
    <p:sldId id="437" r:id="rId184"/>
    <p:sldId id="438" r:id="rId185"/>
    <p:sldId id="439" r:id="rId186"/>
    <p:sldId id="440" r:id="rId187"/>
    <p:sldId id="441" r:id="rId188"/>
    <p:sldId id="449" r:id="rId189"/>
    <p:sldId id="450" r:id="rId190"/>
    <p:sldId id="451" r:id="rId191"/>
    <p:sldId id="452" r:id="rId192"/>
    <p:sldId id="453" r:id="rId193"/>
    <p:sldId id="459" r:id="rId194"/>
    <p:sldId id="460" r:id="rId195"/>
    <p:sldId id="461" r:id="rId196"/>
    <p:sldId id="462" r:id="rId197"/>
    <p:sldId id="464" r:id="rId198"/>
    <p:sldId id="465" r:id="rId199"/>
    <p:sldId id="466" r:id="rId200"/>
    <p:sldId id="467" r:id="rId201"/>
    <p:sldId id="468" r:id="rId202"/>
    <p:sldId id="471" r:id="rId203"/>
    <p:sldId id="472" r:id="rId204"/>
    <p:sldId id="473" r:id="rId205"/>
    <p:sldId id="469" r:id="rId206"/>
    <p:sldId id="470" r:id="rId207"/>
    <p:sldId id="474" r:id="rId208"/>
    <p:sldId id="475" r:id="rId209"/>
    <p:sldId id="476" r:id="rId210"/>
    <p:sldId id="442" r:id="rId211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8" d="100"/>
          <a:sy n="108" d="100"/>
        </p:scale>
        <p:origin x="3324" y="7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65" Type="http://schemas.openxmlformats.org/officeDocument/2006/relationships/slide" Target="slides/slide164.xml"/><Relationship Id="rId181" Type="http://schemas.openxmlformats.org/officeDocument/2006/relationships/slide" Target="slides/slide180.xml"/><Relationship Id="rId186" Type="http://schemas.openxmlformats.org/officeDocument/2006/relationships/slide" Target="slides/slide185.xml"/><Relationship Id="rId216" Type="http://schemas.openxmlformats.org/officeDocument/2006/relationships/tableStyles" Target="tableStyles.xml"/><Relationship Id="rId211" Type="http://schemas.openxmlformats.org/officeDocument/2006/relationships/slide" Target="slides/slide210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71" Type="http://schemas.openxmlformats.org/officeDocument/2006/relationships/slide" Target="slides/slide170.xml"/><Relationship Id="rId176" Type="http://schemas.openxmlformats.org/officeDocument/2006/relationships/slide" Target="slides/slide175.xml"/><Relationship Id="rId192" Type="http://schemas.openxmlformats.org/officeDocument/2006/relationships/slide" Target="slides/slide191.xml"/><Relationship Id="rId197" Type="http://schemas.openxmlformats.org/officeDocument/2006/relationships/slide" Target="slides/slide196.xml"/><Relationship Id="rId206" Type="http://schemas.openxmlformats.org/officeDocument/2006/relationships/slide" Target="slides/slide205.xml"/><Relationship Id="rId201" Type="http://schemas.openxmlformats.org/officeDocument/2006/relationships/slide" Target="slides/slide200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slide" Target="slides/slide165.xml"/><Relationship Id="rId182" Type="http://schemas.openxmlformats.org/officeDocument/2006/relationships/slide" Target="slides/slide181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12" Type="http://schemas.openxmlformats.org/officeDocument/2006/relationships/notesMaster" Target="notesMasters/notesMaster1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2" Type="http://schemas.openxmlformats.org/officeDocument/2006/relationships/slide" Target="slides/slide201.xml"/><Relationship Id="rId207" Type="http://schemas.openxmlformats.org/officeDocument/2006/relationships/slide" Target="slides/slide206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3" Type="http://schemas.openxmlformats.org/officeDocument/2006/relationships/presProps" Target="pres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208" Type="http://schemas.openxmlformats.org/officeDocument/2006/relationships/slide" Target="slides/slide207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viewProps" Target="viewProps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theme" Target="theme/theme1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E00A7D-0966-4A1C-A18F-DDAF374BEAC6}" type="datetimeFigureOut">
              <a:rPr lang="zh-CN" altLang="en-US" smtClean="0"/>
              <a:t>2019/9/1 Sunday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1616FE-B9FD-46FA-8A73-7CA5FD02607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32964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616FE-B9FD-46FA-8A73-7CA5FD02607C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59340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1616FE-B9FD-46FA-8A73-7CA5FD02607C}" type="slidenum">
              <a:rPr lang="zh-CN" altLang="en-US" smtClean="0"/>
              <a:t>83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10026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>
            <a:spLocks/>
          </p:cNvSpPr>
          <p:nvPr userDrawn="1"/>
        </p:nvSpPr>
        <p:spPr bwMode="auto">
          <a:xfrm>
            <a:off x="1143000" y="76200"/>
            <a:ext cx="80010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3200" kern="0" dirty="0">
                <a:solidFill>
                  <a:srgbClr val="FFFFFF"/>
                </a:solidFill>
                <a:ea typeface="黑体"/>
              </a:rPr>
              <a:t>单击此处编辑母版标题样式</a:t>
            </a:r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7369339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5097985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43000" y="76200"/>
            <a:ext cx="8001000" cy="9144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2369207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8400"/>
            <a:ext cx="21336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Rectangle 9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Rectangle 10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99A1FD0-A67C-447B-810D-9B3C8549C354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191586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27" name="Rectangle 7"/>
          <p:cNvSpPr>
            <a:spLocks noChangeArrowheads="1"/>
          </p:cNvSpPr>
          <p:nvPr userDrawn="1"/>
        </p:nvSpPr>
        <p:spPr bwMode="auto">
          <a:xfrm>
            <a:off x="0" y="0"/>
            <a:ext cx="9144000" cy="1066800"/>
          </a:xfrm>
          <a:prstGeom prst="rect">
            <a:avLst/>
          </a:prstGeom>
          <a:solidFill>
            <a:srgbClr val="0056A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/>
            </a:pPr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2053" name="Rectangle 11"/>
          <p:cNvSpPr>
            <a:spLocks noGrp="1" noChangeArrowheads="1"/>
          </p:cNvSpPr>
          <p:nvPr>
            <p:ph type="title"/>
          </p:nvPr>
        </p:nvSpPr>
        <p:spPr bwMode="auto">
          <a:xfrm>
            <a:off x="1143000" y="76200"/>
            <a:ext cx="80010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30" name="Rectangle 12"/>
          <p:cNvSpPr>
            <a:spLocks noChangeArrowheads="1"/>
          </p:cNvSpPr>
          <p:nvPr userDrawn="1"/>
        </p:nvSpPr>
        <p:spPr bwMode="auto">
          <a:xfrm>
            <a:off x="0" y="6629400"/>
            <a:ext cx="9144000" cy="228600"/>
          </a:xfrm>
          <a:prstGeom prst="rect">
            <a:avLst/>
          </a:prstGeom>
          <a:gradFill rotWithShape="1">
            <a:gsLst>
              <a:gs pos="0">
                <a:srgbClr val="0056AC"/>
              </a:gs>
              <a:gs pos="100000">
                <a:schemeClr val="folHlink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/>
            </a:pPr>
            <a:r>
              <a:rPr lang="en-US" altLang="zh-CN" sz="1200" dirty="0">
                <a:solidFill>
                  <a:srgbClr val="FFFFFF"/>
                </a:solidFill>
              </a:rPr>
              <a:t>Linux</a:t>
            </a:r>
            <a:r>
              <a:rPr lang="zh-CN" altLang="en-US" sz="1200" dirty="0">
                <a:solidFill>
                  <a:srgbClr val="FFFFFF"/>
                </a:solidFill>
              </a:rPr>
              <a:t>系统应用与开发                         中国地质大学（武汉）计算机学院                  李小燕               </a:t>
            </a:r>
            <a:r>
              <a:rPr lang="en-US" altLang="zh-CN" sz="1200" dirty="0">
                <a:solidFill>
                  <a:srgbClr val="FFFFFF"/>
                </a:solidFill>
              </a:rPr>
              <a:t>lixy</a:t>
            </a:r>
            <a:r>
              <a:rPr lang="en-US" sz="1200" dirty="0">
                <a:solidFill>
                  <a:srgbClr val="FFFFFF"/>
                </a:solidFill>
              </a:rPr>
              <a:t>@cug.edu.cn</a:t>
            </a:r>
          </a:p>
        </p:txBody>
      </p:sp>
      <p:sp>
        <p:nvSpPr>
          <p:cNvPr id="2" name="矩形 1"/>
          <p:cNvSpPr/>
          <p:nvPr userDrawn="1"/>
        </p:nvSpPr>
        <p:spPr bwMode="auto">
          <a:xfrm>
            <a:off x="6172158" y="6629400"/>
            <a:ext cx="2971842" cy="2286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endParaRPr lang="zh-CN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97472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6" r:id="rId4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pitchFamily="34" charset="0"/>
          <a:ea typeface="黑体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pitchFamily="34" charset="0"/>
          <a:ea typeface="黑体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pitchFamily="34" charset="0"/>
          <a:ea typeface="黑体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pitchFamily="34" charset="0"/>
          <a:ea typeface="黑体" pitchFamily="49" charset="-122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pitchFamily="34" charset="0"/>
          <a:ea typeface="黑体" pitchFamily="49" charset="-122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pitchFamily="34" charset="0"/>
          <a:ea typeface="黑体" pitchFamily="49" charset="-122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pitchFamily="34" charset="0"/>
          <a:ea typeface="黑体" pitchFamily="49" charset="-122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pitchFamily="34" charset="0"/>
          <a:ea typeface="黑体" pitchFamily="49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png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hyperlink" Target="http://baike.baidu.com/link?url=a2dLY11NbWgcCzbX1s7JDyWLOh_QFjVlC2wys--TLKbZybTCA8oEP7c-5gEDCK35jFmQHG0YFRoAVEI8M7cbFcp74nDVgz1ckZiWAuntvCF_oxMSMDlDIWEGGN-63mTb" TargetMode="External"/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3"/>
          <p:cNvSpPr>
            <a:spLocks noGrp="1" noChangeArrowheads="1"/>
          </p:cNvSpPr>
          <p:nvPr>
            <p:ph type="subTitle" idx="4294967295"/>
          </p:nvPr>
        </p:nvSpPr>
        <p:spPr>
          <a:xfrm>
            <a:off x="1254125" y="2214563"/>
            <a:ext cx="7889875" cy="1727200"/>
          </a:xfrm>
        </p:spPr>
        <p:txBody>
          <a:bodyPr anchor="ctr"/>
          <a:lstStyle/>
          <a:p>
            <a:pPr marL="0" indent="0" algn="ctr">
              <a:lnSpc>
                <a:spcPct val="90000"/>
              </a:lnSpc>
              <a:buFontTx/>
              <a:buNone/>
            </a:pPr>
            <a:r>
              <a:rPr lang="en-US" altLang="zh-CN" sz="5400" b="1">
                <a:latin typeface="宋体" pitchFamily="2" charset="-122"/>
              </a:rPr>
              <a:t>Linux</a:t>
            </a:r>
            <a:r>
              <a:rPr lang="zh-CN" altLang="en-US" sz="5400" b="1">
                <a:latin typeface="宋体" pitchFamily="2" charset="-122"/>
              </a:rPr>
              <a:t>常用命令</a:t>
            </a:r>
            <a:endParaRPr lang="zh-CN" sz="5400" b="1">
              <a:latin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75382416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724288-D4B8-4326-BCC5-9D34D7039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686800" cy="914400"/>
          </a:xfrm>
        </p:spPr>
        <p:txBody>
          <a:bodyPr/>
          <a:lstStyle/>
          <a:p>
            <a:r>
              <a:rPr lang="en-US" altLang="zh-CN" dirty="0"/>
              <a:t>Linux</a:t>
            </a:r>
            <a:r>
              <a:rPr lang="zh-CN" altLang="en-US" dirty="0"/>
              <a:t>命令格式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C2A5F12-7FD6-4C67-B251-6F4EADF619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073427"/>
          </a:xfrm>
        </p:spPr>
        <p:txBody>
          <a:bodyPr/>
          <a:lstStyle/>
          <a:p>
            <a:r>
              <a:rPr lang="zh-CN" altLang="en-US" dirty="0"/>
              <a:t>命令  </a:t>
            </a:r>
            <a:r>
              <a:rPr lang="en-US" altLang="zh-CN" dirty="0"/>
              <a:t>[-</a:t>
            </a:r>
            <a:r>
              <a:rPr lang="zh-CN" altLang="en-US" dirty="0"/>
              <a:t>选项</a:t>
            </a:r>
            <a:r>
              <a:rPr lang="en-US" altLang="zh-CN" dirty="0"/>
              <a:t>]  [</a:t>
            </a:r>
            <a:r>
              <a:rPr lang="zh-CN" altLang="en-US" dirty="0"/>
              <a:t>参数</a:t>
            </a:r>
            <a:r>
              <a:rPr lang="en-US" altLang="zh-CN" dirty="0"/>
              <a:t>]</a:t>
            </a:r>
          </a:p>
          <a:p>
            <a:r>
              <a:rPr lang="zh-CN" altLang="en-US" dirty="0"/>
              <a:t>例如：</a:t>
            </a:r>
            <a:r>
              <a:rPr lang="en-US" altLang="zh-CN" dirty="0"/>
              <a:t>ls  -l  /</a:t>
            </a:r>
            <a:r>
              <a:rPr lang="en-US" altLang="zh-CN" dirty="0" err="1"/>
              <a:t>ect</a:t>
            </a:r>
            <a:endParaRPr lang="en-US" altLang="zh-CN" dirty="0"/>
          </a:p>
          <a:p>
            <a:pPr marL="1371600" lvl="3" indent="0">
              <a:buNone/>
            </a:pPr>
            <a:r>
              <a:rPr lang="en-US" altLang="zh-CN" sz="2800" dirty="0">
                <a:cs typeface="+mn-cs"/>
              </a:rPr>
              <a:t> ls   -al  /home</a:t>
            </a:r>
          </a:p>
          <a:p>
            <a:pPr marL="114300" indent="0">
              <a:buNone/>
            </a:pPr>
            <a:r>
              <a:rPr lang="zh-CN" altLang="en-US" dirty="0"/>
              <a:t>几点说明：</a:t>
            </a:r>
            <a:endParaRPr lang="en-US" altLang="zh-CN" dirty="0"/>
          </a:p>
          <a:p>
            <a:pPr marL="628650" indent="-514350">
              <a:buAutoNum type="arabicPeriod"/>
            </a:pPr>
            <a:r>
              <a:rPr lang="zh-CN" altLang="en-US" dirty="0"/>
              <a:t>个别命令使用不遵循此格式（如不带选项和参数）</a:t>
            </a:r>
            <a:endParaRPr lang="en-US" altLang="zh-CN" dirty="0"/>
          </a:p>
          <a:p>
            <a:pPr marL="628650" indent="-514350">
              <a:buAutoNum type="arabicPeriod"/>
            </a:pPr>
            <a:r>
              <a:rPr lang="zh-CN" altLang="en-US" dirty="0"/>
              <a:t>有多个选项时可同时使用</a:t>
            </a:r>
            <a:endParaRPr lang="en-US" altLang="zh-CN" dirty="0"/>
          </a:p>
          <a:p>
            <a:pPr marL="628650" indent="-514350">
              <a:buAutoNum type="arabicPeriod"/>
            </a:pPr>
            <a:r>
              <a:rPr lang="zh-CN" altLang="en-US" dirty="0"/>
              <a:t>简化选项与完整选项</a:t>
            </a:r>
            <a:endParaRPr lang="en-US" altLang="zh-CN" dirty="0"/>
          </a:p>
          <a:p>
            <a:pPr marL="114300" indent="0">
              <a:buNone/>
            </a:pPr>
            <a:r>
              <a:rPr lang="en-US" altLang="zh-CN" dirty="0"/>
              <a:t>	</a:t>
            </a:r>
            <a:r>
              <a:rPr lang="zh-CN" altLang="en-US" dirty="0"/>
              <a:t>如：</a:t>
            </a:r>
            <a:r>
              <a:rPr lang="en-US" altLang="zh-CN" dirty="0"/>
              <a:t>-a  </a:t>
            </a:r>
            <a:r>
              <a:rPr lang="zh-CN" altLang="en-US" dirty="0"/>
              <a:t>等同于  </a:t>
            </a:r>
            <a:r>
              <a:rPr lang="en-US" altLang="zh-CN" dirty="0"/>
              <a:t>--all</a:t>
            </a:r>
          </a:p>
        </p:txBody>
      </p:sp>
    </p:spTree>
    <p:extLst>
      <p:ext uri="{BB962C8B-B14F-4D97-AF65-F5344CB8AC3E}">
        <p14:creationId xmlns:p14="http://schemas.microsoft.com/office/powerpoint/2010/main" val="4294484931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内容占位符 2"/>
          <p:cNvSpPr>
            <a:spLocks noGrp="1"/>
          </p:cNvSpPr>
          <p:nvPr>
            <p:ph idx="1"/>
          </p:nvPr>
        </p:nvSpPr>
        <p:spPr>
          <a:xfrm>
            <a:off x="539750" y="115888"/>
            <a:ext cx="7313613" cy="4114800"/>
          </a:xfrm>
        </p:spPr>
        <p:txBody>
          <a:bodyPr/>
          <a:lstStyle/>
          <a:p>
            <a:r>
              <a:rPr lang="en-US" altLang="zh-CN" b="1" dirty="0">
                <a:solidFill>
                  <a:schemeClr val="bg1"/>
                </a:solidFill>
              </a:rPr>
              <a:t>sort</a:t>
            </a:r>
            <a:r>
              <a:rPr lang="zh-CN" altLang="en-US" b="1" dirty="0">
                <a:solidFill>
                  <a:schemeClr val="bg1"/>
                </a:solidFill>
              </a:rPr>
              <a:t>的</a:t>
            </a:r>
            <a:r>
              <a:rPr lang="en-US" altLang="zh-CN" b="1" dirty="0">
                <a:solidFill>
                  <a:schemeClr val="bg1"/>
                </a:solidFill>
              </a:rPr>
              <a:t>-o</a:t>
            </a:r>
            <a:r>
              <a:rPr lang="zh-CN" altLang="en-US" b="1" dirty="0">
                <a:solidFill>
                  <a:schemeClr val="bg1"/>
                </a:solidFill>
              </a:rPr>
              <a:t>选项</a:t>
            </a:r>
            <a:endParaRPr lang="en-US" altLang="zh-CN" b="1" dirty="0">
              <a:solidFill>
                <a:schemeClr val="bg1"/>
              </a:solidFill>
            </a:endParaRPr>
          </a:p>
          <a:p>
            <a:endParaRPr lang="zh-CN" altLang="en-US" sz="2800" b="1" dirty="0">
              <a:solidFill>
                <a:schemeClr val="bg1"/>
              </a:solidFill>
            </a:endParaRPr>
          </a:p>
          <a:p>
            <a:r>
              <a:rPr lang="zh-CN" altLang="en-US" sz="2400" dirty="0"/>
              <a:t>正常将</a:t>
            </a:r>
            <a:r>
              <a:rPr lang="en-US" altLang="zh-CN" sz="2400" dirty="0"/>
              <a:t>sort</a:t>
            </a:r>
            <a:r>
              <a:rPr lang="zh-CN" altLang="en-US" sz="2400" dirty="0"/>
              <a:t>的执行结果重定向到源文件会使源文件变为空</a:t>
            </a:r>
          </a:p>
          <a:p>
            <a:r>
              <a:rPr lang="zh-CN" altLang="en-US" sz="2400" dirty="0"/>
              <a:t>但是加上</a:t>
            </a:r>
            <a:r>
              <a:rPr lang="en-US" altLang="zh-CN" sz="2400" dirty="0"/>
              <a:t>-o</a:t>
            </a:r>
            <a:r>
              <a:rPr lang="zh-CN" altLang="en-US" sz="2400" dirty="0"/>
              <a:t>就可以将排序后的结果重定向到源文件</a:t>
            </a:r>
          </a:p>
        </p:txBody>
      </p:sp>
      <p:pic>
        <p:nvPicPr>
          <p:cNvPr id="10137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2781300"/>
            <a:ext cx="4991100" cy="981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1380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8" y="4005263"/>
            <a:ext cx="5038725" cy="2381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2552398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标题 1"/>
          <p:cNvSpPr>
            <a:spLocks noGrp="1"/>
          </p:cNvSpPr>
          <p:nvPr>
            <p:ph type="title"/>
          </p:nvPr>
        </p:nvSpPr>
        <p:spPr>
          <a:xfrm>
            <a:off x="1403350" y="692150"/>
            <a:ext cx="7313613" cy="1143000"/>
          </a:xfrm>
        </p:spPr>
        <p:txBody>
          <a:bodyPr/>
          <a:lstStyle/>
          <a:p>
            <a:r>
              <a:rPr lang="en-US" altLang="zh-CN" b="1"/>
              <a:t>sort</a:t>
            </a:r>
            <a:r>
              <a:rPr lang="zh-CN" altLang="en-US" b="1"/>
              <a:t>的</a:t>
            </a:r>
            <a:r>
              <a:rPr lang="en-US" altLang="zh-CN" b="1"/>
              <a:t>-n</a:t>
            </a:r>
            <a:r>
              <a:rPr lang="zh-CN" altLang="en-US" b="1"/>
              <a:t>选项</a:t>
            </a:r>
            <a:br>
              <a:rPr lang="zh-CN" altLang="en-US" b="1"/>
            </a:br>
            <a:r>
              <a:rPr lang="en-US" altLang="zh-CN"/>
              <a:t>-n</a:t>
            </a:r>
            <a:r>
              <a:rPr lang="zh-CN" altLang="en-US"/>
              <a:t>选项是按照数值排序</a:t>
            </a:r>
            <a:br>
              <a:rPr lang="zh-CN" altLang="en-US"/>
            </a:br>
            <a:endParaRPr lang="zh-CN" altLang="en-US"/>
          </a:p>
        </p:txBody>
      </p:sp>
      <p:sp>
        <p:nvSpPr>
          <p:cNvPr id="10240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10240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124744"/>
            <a:ext cx="5400600" cy="55463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1574687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内容占位符 2"/>
          <p:cNvSpPr>
            <a:spLocks noGrp="1"/>
          </p:cNvSpPr>
          <p:nvPr>
            <p:ph idx="1"/>
          </p:nvPr>
        </p:nvSpPr>
        <p:spPr>
          <a:xfrm>
            <a:off x="827088" y="260350"/>
            <a:ext cx="7921376" cy="3600698"/>
          </a:xfrm>
        </p:spPr>
        <p:txBody>
          <a:bodyPr/>
          <a:lstStyle/>
          <a:p>
            <a:r>
              <a:rPr lang="en-US" altLang="zh-CN" sz="2000" b="1" dirty="0">
                <a:solidFill>
                  <a:schemeClr val="bg1"/>
                </a:solidFill>
              </a:rPr>
              <a:t>sort</a:t>
            </a:r>
            <a:r>
              <a:rPr lang="zh-CN" altLang="en-US" sz="2000" b="1" dirty="0">
                <a:solidFill>
                  <a:schemeClr val="bg1"/>
                </a:solidFill>
              </a:rPr>
              <a:t>的</a:t>
            </a:r>
            <a:r>
              <a:rPr lang="en-US" altLang="zh-CN" sz="2000" b="1" dirty="0">
                <a:solidFill>
                  <a:schemeClr val="bg1"/>
                </a:solidFill>
              </a:rPr>
              <a:t>-t</a:t>
            </a:r>
            <a:r>
              <a:rPr lang="zh-CN" altLang="en-US" sz="2000" b="1" dirty="0">
                <a:solidFill>
                  <a:schemeClr val="bg1"/>
                </a:solidFill>
              </a:rPr>
              <a:t>选项和</a:t>
            </a:r>
            <a:r>
              <a:rPr lang="en-US" altLang="zh-CN" sz="2000" b="1" dirty="0">
                <a:solidFill>
                  <a:schemeClr val="bg1"/>
                </a:solidFill>
              </a:rPr>
              <a:t>-k</a:t>
            </a:r>
            <a:r>
              <a:rPr lang="zh-CN" altLang="en-US" sz="2000" b="1" dirty="0">
                <a:solidFill>
                  <a:schemeClr val="bg1"/>
                </a:solidFill>
              </a:rPr>
              <a:t>选项</a:t>
            </a:r>
            <a:endParaRPr lang="en-US" altLang="zh-CN" sz="2000" b="1" dirty="0">
              <a:solidFill>
                <a:schemeClr val="bg1"/>
              </a:solidFill>
            </a:endParaRPr>
          </a:p>
          <a:p>
            <a:endParaRPr lang="en-US" altLang="zh-CN" sz="2000" b="1" dirty="0"/>
          </a:p>
          <a:p>
            <a:endParaRPr lang="zh-CN" altLang="en-US" sz="2400" b="1" dirty="0"/>
          </a:p>
          <a:p>
            <a:r>
              <a:rPr lang="en-US" altLang="zh-CN" sz="2400" dirty="0" err="1"/>
              <a:t>zhangyishan</a:t>
            </a:r>
            <a:r>
              <a:rPr lang="en-US" altLang="zh-CN" sz="2400" dirty="0"/>
              <a:t> 24 5678</a:t>
            </a:r>
            <a:r>
              <a:rPr lang="zh-CN" altLang="en-US" sz="2400" dirty="0"/>
              <a:t>像上面的一行文本以空格分割成三列，分别表示姓名 年龄 工资，如果想按第二列的年龄排序就要用到</a:t>
            </a:r>
            <a:r>
              <a:rPr lang="en-US" altLang="zh-CN" sz="2400" dirty="0"/>
              <a:t>-t</a:t>
            </a:r>
            <a:r>
              <a:rPr lang="zh-CN" altLang="en-US" sz="2400" dirty="0"/>
              <a:t>和</a:t>
            </a:r>
            <a:r>
              <a:rPr lang="en-US" altLang="zh-CN" sz="2400" dirty="0"/>
              <a:t>-k</a:t>
            </a:r>
            <a:r>
              <a:rPr lang="zh-CN" altLang="en-US" sz="2400" dirty="0"/>
              <a:t>参数</a:t>
            </a:r>
            <a:endParaRPr lang="en-US" altLang="zh-CN" sz="2400" dirty="0"/>
          </a:p>
          <a:p>
            <a:br>
              <a:rPr lang="zh-CN" altLang="en-US" sz="2400" dirty="0"/>
            </a:br>
            <a:r>
              <a:rPr lang="en-US" altLang="zh-CN" sz="2400" dirty="0"/>
              <a:t>-t</a:t>
            </a:r>
            <a:r>
              <a:rPr lang="zh-CN" altLang="en-US" sz="2400" dirty="0"/>
              <a:t>指定间隔符</a:t>
            </a:r>
            <a:br>
              <a:rPr lang="zh-CN" altLang="en-US" sz="2400" dirty="0"/>
            </a:br>
            <a:r>
              <a:rPr lang="en-US" altLang="zh-CN" sz="2400" dirty="0"/>
              <a:t>-k</a:t>
            </a:r>
            <a:r>
              <a:rPr lang="zh-CN" altLang="en-US" sz="2400" dirty="0"/>
              <a:t>用来指定列数</a:t>
            </a:r>
          </a:p>
          <a:p>
            <a:endParaRPr lang="zh-CN" altLang="en-US" dirty="0"/>
          </a:p>
        </p:txBody>
      </p:sp>
      <p:pic>
        <p:nvPicPr>
          <p:cNvPr id="10342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3913032"/>
            <a:ext cx="6697240" cy="26655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9848145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2.2.6 find</a:t>
            </a:r>
            <a:r>
              <a:rPr lang="zh-CN" altLang="en-US"/>
              <a:t>命令</a:t>
            </a:r>
          </a:p>
        </p:txBody>
      </p:sp>
      <p:sp>
        <p:nvSpPr>
          <p:cNvPr id="104451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功能：查找文件或目录</a:t>
            </a:r>
            <a:endParaRPr lang="en-US" altLang="zh-CN"/>
          </a:p>
          <a:p>
            <a:r>
              <a:rPr lang="zh-CN" altLang="en-US"/>
              <a:t>格式：</a:t>
            </a:r>
            <a:r>
              <a:rPr lang="en-US" altLang="zh-CN"/>
              <a:t>find </a:t>
            </a:r>
            <a:r>
              <a:rPr lang="zh-CN" altLang="en-US"/>
              <a:t>文件名（或目录名）</a:t>
            </a:r>
            <a:endParaRPr lang="en-US" altLang="zh-CN"/>
          </a:p>
          <a:p>
            <a:r>
              <a:rPr lang="zh-CN" altLang="en-US"/>
              <a:t>举例：用</a:t>
            </a:r>
            <a:r>
              <a:rPr lang="en-US" altLang="zh-CN"/>
              <a:t>find</a:t>
            </a:r>
            <a:r>
              <a:rPr lang="zh-CN" altLang="en-US"/>
              <a:t>命令查找当前目录下的文件</a:t>
            </a:r>
            <a:r>
              <a:rPr lang="en-US" altLang="zh-CN"/>
              <a:t>hello.txt</a:t>
            </a:r>
            <a:r>
              <a:rPr lang="zh-CN" altLang="en-US"/>
              <a:t>，查找当前目录下的子目录</a:t>
            </a:r>
            <a:r>
              <a:rPr lang="en-US" altLang="zh-CN"/>
              <a:t>desktop</a:t>
            </a:r>
            <a:r>
              <a:rPr lang="zh-CN" altLang="en-US"/>
              <a:t>。利用</a:t>
            </a:r>
            <a:r>
              <a:rPr lang="en-US" altLang="zh-CN"/>
              <a:t>find</a:t>
            </a:r>
            <a:r>
              <a:rPr lang="zh-CN" altLang="en-US"/>
              <a:t>命令进行目录查找时，把目录下的内容也进行了显示。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527313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2.2.6 find</a:t>
            </a:r>
            <a:r>
              <a:rPr lang="zh-CN" altLang="en-US"/>
              <a:t>命令</a:t>
            </a:r>
          </a:p>
        </p:txBody>
      </p:sp>
      <p:sp>
        <p:nvSpPr>
          <p:cNvPr id="105475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0547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124744"/>
            <a:ext cx="8208912" cy="5411233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0369342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6499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0650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260350"/>
            <a:ext cx="7304088" cy="2552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650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3573463"/>
            <a:ext cx="7389813" cy="2228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314809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752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0752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765175"/>
            <a:ext cx="6980237" cy="487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53188465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8547" name="内容占位符 2"/>
          <p:cNvSpPr>
            <a:spLocks noGrp="1"/>
          </p:cNvSpPr>
          <p:nvPr>
            <p:ph idx="1"/>
          </p:nvPr>
        </p:nvSpPr>
        <p:spPr>
          <a:xfrm>
            <a:off x="250825" y="4868863"/>
            <a:ext cx="8432800" cy="1720850"/>
          </a:xfrm>
        </p:spPr>
        <p:txBody>
          <a:bodyPr/>
          <a:lstStyle/>
          <a:p>
            <a:pPr marL="0" indent="0">
              <a:buFont typeface="Wingdings" pitchFamily="2" charset="2"/>
              <a:buNone/>
            </a:pPr>
            <a:r>
              <a:rPr lang="en-GB" altLang="zh-CN" sz="2000" dirty="0"/>
              <a:t>find /</a:t>
            </a:r>
            <a:r>
              <a:rPr lang="en-GB" altLang="zh-CN" sz="2000" dirty="0" err="1"/>
              <a:t>etc</a:t>
            </a:r>
            <a:r>
              <a:rPr lang="en-GB" altLang="zh-CN" sz="2000" dirty="0"/>
              <a:t> -type d 	</a:t>
            </a:r>
            <a:r>
              <a:rPr lang="zh-CN" altLang="en-US" sz="2000" dirty="0"/>
              <a:t>在</a:t>
            </a:r>
            <a:r>
              <a:rPr lang="en-US" altLang="zh-CN" sz="2000" dirty="0"/>
              <a:t>/</a:t>
            </a:r>
            <a:r>
              <a:rPr lang="en-GB" altLang="zh-CN" sz="2000" dirty="0" err="1"/>
              <a:t>etc</a:t>
            </a:r>
            <a:r>
              <a:rPr lang="zh-CN" altLang="en-US" sz="2000" dirty="0"/>
              <a:t>目录下查找所有的目录</a:t>
            </a:r>
            <a:endParaRPr lang="en-US" altLang="zh-CN" sz="2000" dirty="0"/>
          </a:p>
          <a:p>
            <a:pPr marL="0" indent="0">
              <a:buFont typeface="Wingdings" pitchFamily="2" charset="2"/>
              <a:buNone/>
            </a:pPr>
            <a:r>
              <a:rPr lang="en-GB" altLang="zh-CN" sz="2000" dirty="0"/>
              <a:t>find . ! -type d 	</a:t>
            </a:r>
            <a:r>
              <a:rPr lang="zh-CN" altLang="en-US" sz="2000" dirty="0"/>
              <a:t>在当前目录下查找除目录以外的所有类型的文件</a:t>
            </a:r>
          </a:p>
          <a:p>
            <a:pPr marL="0" indent="0">
              <a:buFont typeface="Wingdings" pitchFamily="2" charset="2"/>
              <a:buNone/>
            </a:pPr>
            <a:r>
              <a:rPr lang="en-GB" altLang="zh-CN" sz="2000" dirty="0"/>
              <a:t>find /</a:t>
            </a:r>
            <a:r>
              <a:rPr lang="en-GB" altLang="zh-CN" sz="2000" dirty="0" err="1"/>
              <a:t>etc</a:t>
            </a:r>
            <a:r>
              <a:rPr lang="en-GB" altLang="zh-CN" sz="2000" dirty="0"/>
              <a:t> -type l 	</a:t>
            </a:r>
            <a:r>
              <a:rPr lang="zh-CN" altLang="en-US" sz="2000" dirty="0"/>
              <a:t>在</a:t>
            </a:r>
            <a:r>
              <a:rPr lang="en-US" altLang="zh-CN" sz="2000" dirty="0"/>
              <a:t>/</a:t>
            </a:r>
            <a:r>
              <a:rPr lang="en-GB" altLang="zh-CN" sz="2000" dirty="0" err="1"/>
              <a:t>etc</a:t>
            </a:r>
            <a:r>
              <a:rPr lang="zh-CN" altLang="en-US" sz="2000" dirty="0"/>
              <a:t>目录下查找所有的符号链接文件</a:t>
            </a:r>
          </a:p>
          <a:p>
            <a:pPr marL="0" indent="0">
              <a:buFont typeface="Wingdings" pitchFamily="2" charset="2"/>
              <a:buNone/>
            </a:pPr>
            <a:endParaRPr lang="zh-CN" altLang="en-US" sz="2400" dirty="0"/>
          </a:p>
        </p:txBody>
      </p:sp>
      <p:pic>
        <p:nvPicPr>
          <p:cNvPr id="108548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476250"/>
            <a:ext cx="8172450" cy="1506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8549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2349500"/>
            <a:ext cx="8734425" cy="2197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33114194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2.2.7 which</a:t>
            </a:r>
            <a:r>
              <a:rPr lang="zh-CN" altLang="en-US"/>
              <a:t>命令</a:t>
            </a:r>
          </a:p>
        </p:txBody>
      </p:sp>
      <p:sp>
        <p:nvSpPr>
          <p:cNvPr id="109571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功能：按</a:t>
            </a:r>
            <a:r>
              <a:rPr lang="en-US" altLang="zh-CN" dirty="0"/>
              <a:t>PATH</a:t>
            </a:r>
            <a:r>
              <a:rPr lang="zh-CN" altLang="en-US" dirty="0"/>
              <a:t>变量所规定的路径进行查找相应的命令，</a:t>
            </a:r>
            <a:r>
              <a:rPr lang="zh-CN" altLang="en-US" dirty="0">
                <a:solidFill>
                  <a:srgbClr val="FF0000"/>
                </a:solidFill>
              </a:rPr>
              <a:t>显示该命令的绝对路径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dirty="0"/>
              <a:t>格式：</a:t>
            </a:r>
            <a:r>
              <a:rPr lang="en-US" altLang="zh-CN" dirty="0"/>
              <a:t>which </a:t>
            </a:r>
            <a:r>
              <a:rPr lang="zh-CN" altLang="en-US" dirty="0"/>
              <a:t>命令名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742624833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2.2.7 which</a:t>
            </a:r>
            <a:r>
              <a:rPr lang="zh-CN" altLang="en-US"/>
              <a:t>命令</a:t>
            </a:r>
          </a:p>
        </p:txBody>
      </p:sp>
      <p:sp>
        <p:nvSpPr>
          <p:cNvPr id="110595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1059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438" y="1643063"/>
            <a:ext cx="7429500" cy="4938712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647612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-387424"/>
            <a:ext cx="6100712" cy="70419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0" name="直接连接符 9"/>
          <p:cNvCxnSpPr/>
          <p:nvPr/>
        </p:nvCxnSpPr>
        <p:spPr bwMode="auto">
          <a:xfrm>
            <a:off x="5004048" y="2780928"/>
            <a:ext cx="432048" cy="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" name="直接连接符 10"/>
          <p:cNvCxnSpPr/>
          <p:nvPr/>
        </p:nvCxnSpPr>
        <p:spPr bwMode="auto">
          <a:xfrm>
            <a:off x="4986835" y="2132856"/>
            <a:ext cx="432048" cy="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" name="直接连接符 11"/>
          <p:cNvCxnSpPr/>
          <p:nvPr/>
        </p:nvCxnSpPr>
        <p:spPr bwMode="auto">
          <a:xfrm>
            <a:off x="4986835" y="2276872"/>
            <a:ext cx="432048" cy="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" name="直接连接符 12"/>
          <p:cNvCxnSpPr/>
          <p:nvPr/>
        </p:nvCxnSpPr>
        <p:spPr bwMode="auto">
          <a:xfrm>
            <a:off x="5004048" y="2636912"/>
            <a:ext cx="432048" cy="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894137177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2.2.7 which</a:t>
            </a:r>
            <a:r>
              <a:rPr lang="zh-CN" altLang="en-US"/>
              <a:t>命令</a:t>
            </a:r>
          </a:p>
        </p:txBody>
      </p:sp>
      <p:sp>
        <p:nvSpPr>
          <p:cNvPr id="111619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Linux</a:t>
            </a:r>
            <a:r>
              <a:rPr lang="zh-CN" altLang="en-US"/>
              <a:t>下的</a:t>
            </a:r>
            <a:r>
              <a:rPr lang="en-US" altLang="zh-CN"/>
              <a:t>PATH</a:t>
            </a:r>
            <a:r>
              <a:rPr lang="zh-CN" altLang="en-US"/>
              <a:t>环境变量</a:t>
            </a:r>
          </a:p>
        </p:txBody>
      </p:sp>
      <p:pic>
        <p:nvPicPr>
          <p:cNvPr id="11162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688" y="2357438"/>
            <a:ext cx="8204200" cy="34290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44480522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2.2.8 whereis</a:t>
            </a:r>
            <a:r>
              <a:rPr lang="zh-CN" altLang="en-US"/>
              <a:t>命令</a:t>
            </a:r>
          </a:p>
        </p:txBody>
      </p:sp>
      <p:sp>
        <p:nvSpPr>
          <p:cNvPr id="11264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功能：不但能查询出命令，而且还能查询出</a:t>
            </a:r>
            <a:r>
              <a:rPr lang="en-US" altLang="zh-CN"/>
              <a:t>Ubuntu</a:t>
            </a:r>
            <a:r>
              <a:rPr lang="zh-CN" altLang="en-US"/>
              <a:t>资料库里记载的文件。</a:t>
            </a:r>
            <a:endParaRPr lang="en-US" altLang="zh-CN"/>
          </a:p>
          <a:p>
            <a:r>
              <a:rPr lang="zh-CN" altLang="en-US"/>
              <a:t>格式：</a:t>
            </a:r>
            <a:r>
              <a:rPr lang="en-US" altLang="zh-CN"/>
              <a:t>whereis [</a:t>
            </a:r>
            <a:r>
              <a:rPr lang="zh-CN" altLang="en-US"/>
              <a:t>选项</a:t>
            </a:r>
            <a:r>
              <a:rPr lang="en-US" altLang="zh-CN"/>
              <a:t>] </a:t>
            </a:r>
            <a:r>
              <a:rPr lang="zh-CN" altLang="en-US"/>
              <a:t>文件名</a:t>
            </a:r>
            <a:endParaRPr lang="en-US" altLang="zh-CN"/>
          </a:p>
          <a:p>
            <a:r>
              <a:rPr lang="zh-CN" altLang="en-US"/>
              <a:t>选项：</a:t>
            </a:r>
          </a:p>
        </p:txBody>
      </p:sp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1928813" y="4214813"/>
          <a:ext cx="5072062" cy="2106612"/>
        </p:xfrm>
        <a:graphic>
          <a:graphicData uri="http://schemas.openxmlformats.org/drawingml/2006/table">
            <a:tbl>
              <a:tblPr/>
              <a:tblGrid>
                <a:gridCol w="714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576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317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ar-SA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选项</a:t>
                      </a:r>
                      <a:endParaRPr kumimoji="0" lang="zh-CN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ar-SA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作用</a:t>
                      </a:r>
                      <a:endParaRPr kumimoji="0" lang="zh-CN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3132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-b</a:t>
                      </a:r>
                      <a:endParaRPr kumimoji="0" lang="zh-CN" altLang="zh-CN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ar-SA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只查找二进制的文件</a:t>
                      </a:r>
                      <a:endParaRPr kumimoji="0" lang="zh-CN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1740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-w</a:t>
                      </a:r>
                      <a:endParaRPr kumimoji="0" lang="zh-CN" altLang="zh-CN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ar-SA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只查找说明文件</a:t>
                      </a: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manual</a:t>
                      </a:r>
                      <a:r>
                        <a:rPr kumimoji="0" lang="ar-SA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路径下的文件</a:t>
                      </a:r>
                      <a:endParaRPr kumimoji="0" lang="zh-CN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45823909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2.2.8 whereis</a:t>
            </a:r>
            <a:r>
              <a:rPr lang="zh-CN" altLang="en-US"/>
              <a:t>命令</a:t>
            </a:r>
          </a:p>
        </p:txBody>
      </p:sp>
      <p:sp>
        <p:nvSpPr>
          <p:cNvPr id="113667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zh-CN" altLang="en-US" sz="2000" dirty="0"/>
              <a:t>说明：与</a:t>
            </a:r>
            <a:r>
              <a:rPr lang="en-US" altLang="zh-CN" sz="2000" dirty="0"/>
              <a:t>which</a:t>
            </a:r>
            <a:r>
              <a:rPr lang="zh-CN" altLang="en-US" sz="2000" dirty="0"/>
              <a:t>不同是，</a:t>
            </a:r>
            <a:r>
              <a:rPr lang="en-US" altLang="zh-CN" sz="2000" dirty="0" err="1"/>
              <a:t>whereis</a:t>
            </a:r>
            <a:r>
              <a:rPr lang="zh-CN" altLang="en-US" sz="2000" dirty="0"/>
              <a:t>不但能找到可执行的</a:t>
            </a:r>
            <a:r>
              <a:rPr lang="zh-CN" altLang="en-US" sz="2000" dirty="0">
                <a:solidFill>
                  <a:srgbClr val="FF0000"/>
                </a:solidFill>
              </a:rPr>
              <a:t>命令</a:t>
            </a:r>
            <a:r>
              <a:rPr lang="zh-CN" altLang="en-US" sz="2000" dirty="0"/>
              <a:t>，而且从资料库中寻找所有包含文件名字符串的</a:t>
            </a:r>
            <a:r>
              <a:rPr lang="zh-CN" altLang="en-US" sz="2000" dirty="0">
                <a:solidFill>
                  <a:srgbClr val="FF0000"/>
                </a:solidFill>
              </a:rPr>
              <a:t>文件</a:t>
            </a:r>
            <a:r>
              <a:rPr lang="zh-CN" altLang="en-US" sz="2000" dirty="0"/>
              <a:t>全部查找出来。</a:t>
            </a:r>
          </a:p>
        </p:txBody>
      </p:sp>
      <p:pic>
        <p:nvPicPr>
          <p:cNvPr id="11366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564904"/>
            <a:ext cx="8455641" cy="3578151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9715571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2.2.9 locate</a:t>
            </a:r>
            <a:r>
              <a:rPr lang="zh-CN" altLang="en-US"/>
              <a:t>命令</a:t>
            </a:r>
          </a:p>
        </p:txBody>
      </p:sp>
      <p:sp>
        <p:nvSpPr>
          <p:cNvPr id="83971" name="内容占位符 2"/>
          <p:cNvSpPr>
            <a:spLocks noGrp="1"/>
          </p:cNvSpPr>
          <p:nvPr>
            <p:ph idx="1"/>
          </p:nvPr>
        </p:nvSpPr>
        <p:spPr>
          <a:xfrm>
            <a:off x="684213" y="1557338"/>
            <a:ext cx="8032750" cy="4114800"/>
          </a:xfrm>
        </p:spPr>
        <p:txBody>
          <a:bodyPr/>
          <a:lstStyle/>
          <a:p>
            <a:pPr>
              <a:defRPr/>
            </a:pPr>
            <a:r>
              <a:rPr lang="en-US" altLang="zh-CN" sz="2400" dirty="0"/>
              <a:t>locate</a:t>
            </a:r>
            <a:r>
              <a:rPr lang="zh-CN" altLang="en-US" sz="2400" dirty="0"/>
              <a:t>命令是</a:t>
            </a:r>
            <a:r>
              <a:rPr lang="en-US" altLang="zh-CN" sz="2400" dirty="0" err="1"/>
              <a:t>linux</a:t>
            </a:r>
            <a:r>
              <a:rPr lang="zh-CN" altLang="en-US" sz="2400" dirty="0"/>
              <a:t>中最常用的搜索命令，其特点是搜索速度快，资源消耗少，但功能相对</a:t>
            </a:r>
            <a:r>
              <a:rPr lang="en-US" altLang="zh-CN" sz="2400" dirty="0"/>
              <a:t>find</a:t>
            </a:r>
            <a:r>
              <a:rPr lang="zh-CN" altLang="en-US" sz="2400" dirty="0"/>
              <a:t>简单。</a:t>
            </a:r>
            <a:endParaRPr lang="en-US" altLang="zh-CN" sz="2400" dirty="0"/>
          </a:p>
          <a:p>
            <a:pPr>
              <a:defRPr/>
            </a:pPr>
            <a:r>
              <a:rPr lang="zh-CN" altLang="en-US" sz="2400" dirty="0"/>
              <a:t>它需要一个数据库，这个数据库由每天的例行工作（</a:t>
            </a:r>
            <a:r>
              <a:rPr lang="en-US" altLang="zh-CN" sz="2400" dirty="0" err="1"/>
              <a:t>crontab</a:t>
            </a:r>
            <a:r>
              <a:rPr lang="zh-CN" altLang="en-US" sz="2400" dirty="0"/>
              <a:t>）程序来建立。当建立好这个数据库后，就可以方便地来搜寻所需文件了。</a:t>
            </a:r>
            <a:br>
              <a:rPr lang="zh-CN" altLang="en-US" sz="2400" dirty="0"/>
            </a:br>
            <a:endParaRPr lang="zh-CN" altLang="en-US" sz="2400" dirty="0"/>
          </a:p>
          <a:p>
            <a:pPr marL="0" indent="0">
              <a:buFont typeface="Wingdings" pitchFamily="2" charset="2"/>
              <a:buNone/>
              <a:defRPr/>
            </a:pPr>
            <a:r>
              <a:rPr lang="en-US" altLang="zh-CN" sz="2400" dirty="0"/>
              <a:t>1. locate</a:t>
            </a:r>
            <a:r>
              <a:rPr lang="zh-CN" altLang="en-US" sz="2400" dirty="0"/>
              <a:t>的速度比</a:t>
            </a:r>
            <a:r>
              <a:rPr lang="en-US" altLang="zh-CN" sz="2400" dirty="0"/>
              <a:t>find</a:t>
            </a:r>
            <a:r>
              <a:rPr lang="zh-CN" altLang="en-US" sz="2400" dirty="0"/>
              <a:t>快，因为它并不是真的查找文件，而是查数据库</a:t>
            </a:r>
          </a:p>
          <a:p>
            <a:pPr marL="0" indent="0">
              <a:buFont typeface="Wingdings" pitchFamily="2" charset="2"/>
              <a:buNone/>
              <a:defRPr/>
            </a:pPr>
            <a:r>
              <a:rPr lang="en-US" altLang="zh-CN" sz="2400" dirty="0"/>
              <a:t>2. locate</a:t>
            </a:r>
            <a:r>
              <a:rPr lang="zh-CN" altLang="en-US" sz="2400" dirty="0"/>
              <a:t>的查找并不是实时的，而是以数据库的更新为准，一般是系统自己维护</a:t>
            </a:r>
          </a:p>
          <a:p>
            <a:pPr marL="0" indent="0">
              <a:buFont typeface="Wingdings" pitchFamily="2" charset="2"/>
              <a:buNone/>
              <a:defRPr/>
            </a:pPr>
            <a:r>
              <a:rPr lang="en-US" altLang="zh-CN" sz="2400" dirty="0"/>
              <a:t>3. </a:t>
            </a:r>
            <a:r>
              <a:rPr lang="zh-CN" altLang="en-US" sz="2400" dirty="0"/>
              <a:t>升级数据库命令：</a:t>
            </a:r>
            <a:r>
              <a:rPr lang="en-US" altLang="zh-CN" sz="2400" b="1" dirty="0"/>
              <a:t>locate -- u</a:t>
            </a:r>
            <a:endParaRPr lang="zh-CN" altLang="en-US" sz="2400" dirty="0"/>
          </a:p>
          <a:p>
            <a:pPr>
              <a:defRPr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4731705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2.2.9 locate</a:t>
            </a:r>
            <a:r>
              <a:rPr lang="zh-CN" altLang="en-US"/>
              <a:t>命令</a:t>
            </a:r>
          </a:p>
        </p:txBody>
      </p:sp>
      <p:sp>
        <p:nvSpPr>
          <p:cNvPr id="115715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altLang="zh-CN"/>
              <a:t>which </a:t>
            </a:r>
            <a:r>
              <a:rPr lang="zh-CN" altLang="en-US"/>
              <a:t>只能查询可执行文件 ，并在</a:t>
            </a:r>
            <a:r>
              <a:rPr lang="en-US" altLang="zh-CN"/>
              <a:t>PATH</a:t>
            </a:r>
            <a:r>
              <a:rPr lang="zh-CN" altLang="en-US"/>
              <a:t>变量里面寻找。</a:t>
            </a:r>
            <a:endParaRPr lang="en-US" altLang="zh-CN"/>
          </a:p>
          <a:p>
            <a:pPr algn="just"/>
            <a:r>
              <a:rPr lang="en-US" altLang="zh-CN"/>
              <a:t>whereis</a:t>
            </a:r>
            <a:r>
              <a:rPr lang="zh-CN" altLang="en-US"/>
              <a:t>只能查二进制文件、说明文档，源文件等。</a:t>
            </a:r>
            <a:r>
              <a:rPr lang="en-US" altLang="zh-CN"/>
              <a:t>whereis </a:t>
            </a:r>
            <a:r>
              <a:rPr lang="zh-CN" altLang="en-US"/>
              <a:t>从</a:t>
            </a:r>
            <a:r>
              <a:rPr lang="en-US" altLang="zh-CN"/>
              <a:t>linux</a:t>
            </a:r>
            <a:r>
              <a:rPr lang="zh-CN" altLang="en-US"/>
              <a:t>文件数据库（</a:t>
            </a:r>
            <a:r>
              <a:rPr lang="en-US" altLang="zh-CN"/>
              <a:t>/var/lib/slocate/slocate.db</a:t>
            </a:r>
            <a:r>
              <a:rPr lang="en-US"/>
              <a:t>）</a:t>
            </a:r>
            <a:r>
              <a:rPr lang="zh-CN" altLang="en-US"/>
              <a:t>寻找。</a:t>
            </a:r>
            <a:endParaRPr lang="en-US" altLang="zh-CN"/>
          </a:p>
          <a:p>
            <a:pPr algn="just"/>
            <a:r>
              <a:rPr lang="en-US" altLang="zh-CN"/>
              <a:t>locate</a:t>
            </a:r>
            <a:r>
              <a:rPr lang="zh-CN" altLang="en-US"/>
              <a:t>跟</a:t>
            </a:r>
            <a:r>
              <a:rPr lang="en-US" altLang="zh-CN"/>
              <a:t>whereis</a:t>
            </a:r>
            <a:r>
              <a:rPr lang="zh-CN" altLang="en-US"/>
              <a:t>一样都是查数据库里的内容</a:t>
            </a:r>
            <a:r>
              <a:rPr lang="en-US" altLang="zh-CN"/>
              <a:t>,</a:t>
            </a:r>
            <a:r>
              <a:rPr lang="zh-CN" altLang="en-US"/>
              <a:t>不过文件名是部分匹配。</a:t>
            </a:r>
            <a:endParaRPr lang="en-US" altLang="zh-CN"/>
          </a:p>
          <a:p>
            <a:pPr algn="just"/>
            <a:r>
              <a:rPr lang="en-US" altLang="zh-CN"/>
              <a:t>find </a:t>
            </a:r>
            <a:r>
              <a:rPr lang="zh-CN" altLang="en-US"/>
              <a:t>是直接在硬盘上搜寻，功能强大，但耗硬盘。</a:t>
            </a:r>
          </a:p>
        </p:txBody>
      </p:sp>
    </p:spTree>
    <p:extLst>
      <p:ext uri="{BB962C8B-B14F-4D97-AF65-F5344CB8AC3E}">
        <p14:creationId xmlns:p14="http://schemas.microsoft.com/office/powerpoint/2010/main" val="833080428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61950" y="4800600"/>
            <a:ext cx="7313613" cy="4114800"/>
          </a:xfrm>
        </p:spPr>
        <p:txBody>
          <a:bodyPr/>
          <a:lstStyle/>
          <a:p>
            <a:pPr>
              <a:defRPr/>
            </a:pPr>
            <a:r>
              <a:rPr lang="zh-CN" altLang="en-US" sz="2000" dirty="0"/>
              <a:t>使用</a:t>
            </a:r>
            <a:r>
              <a:rPr lang="en-US" altLang="zh-CN" sz="2000" dirty="0"/>
              <a:t>-r</a:t>
            </a:r>
            <a:r>
              <a:rPr lang="zh-CN" altLang="en-US" sz="2000" dirty="0"/>
              <a:t>命令参数使用正则表达式，下面的命令搜索所有文件名以</a:t>
            </a:r>
            <a:r>
              <a:rPr lang="en-US" altLang="zh-CN" sz="2000" dirty="0"/>
              <a:t>w.txt</a:t>
            </a:r>
            <a:r>
              <a:rPr lang="zh-CN" altLang="en-US" sz="2000" dirty="0"/>
              <a:t>结尾的文件：</a:t>
            </a:r>
            <a:endParaRPr lang="en-US" altLang="zh-CN" sz="2000" dirty="0"/>
          </a:p>
          <a:p>
            <a:pPr marL="0" indent="0">
              <a:buFont typeface="Wingdings" pitchFamily="2" charset="2"/>
              <a:buNone/>
              <a:defRPr/>
            </a:pPr>
            <a:r>
              <a:rPr lang="en-GB" altLang="zh-CN" sz="2000" dirty="0"/>
              <a:t>		</a:t>
            </a:r>
          </a:p>
          <a:p>
            <a:pPr marL="0" indent="0">
              <a:buFont typeface="Wingdings" pitchFamily="2" charset="2"/>
              <a:buNone/>
              <a:defRPr/>
            </a:pPr>
            <a:r>
              <a:rPr lang="en-GB" altLang="zh-CN" sz="2000" dirty="0"/>
              <a:t>	$ locate -r "w.txt$"</a:t>
            </a:r>
            <a:endParaRPr lang="zh-CN" altLang="en-US" sz="2000" dirty="0"/>
          </a:p>
        </p:txBody>
      </p:sp>
      <p:pic>
        <p:nvPicPr>
          <p:cNvPr id="11674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25" y="115888"/>
            <a:ext cx="3706813" cy="1946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674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938" y="2071688"/>
            <a:ext cx="3994150" cy="222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15197616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2.5 </a:t>
            </a:r>
            <a:r>
              <a:rPr lang="zh-CN" altLang="en-US"/>
              <a:t>压缩解压命令</a:t>
            </a:r>
          </a:p>
        </p:txBody>
      </p:sp>
      <p:sp>
        <p:nvSpPr>
          <p:cNvPr id="11776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2.5.1 bzip2</a:t>
            </a:r>
            <a:r>
              <a:rPr lang="zh-CN" altLang="en-US"/>
              <a:t>命令和</a:t>
            </a:r>
            <a:r>
              <a:rPr lang="en-US" altLang="zh-CN"/>
              <a:t>bunzip2</a:t>
            </a:r>
            <a:r>
              <a:rPr lang="zh-CN" altLang="en-US"/>
              <a:t>命令</a:t>
            </a:r>
            <a:endParaRPr lang="en-US" altLang="zh-CN"/>
          </a:p>
          <a:p>
            <a:r>
              <a:rPr lang="en-US" altLang="zh-CN"/>
              <a:t>2.5.2 gzip</a:t>
            </a:r>
            <a:r>
              <a:rPr lang="zh-CN" altLang="en-US"/>
              <a:t>命令</a:t>
            </a:r>
            <a:endParaRPr lang="en-US" altLang="zh-CN"/>
          </a:p>
          <a:p>
            <a:r>
              <a:rPr lang="en-US" altLang="zh-CN"/>
              <a:t>2.5.3 unzip</a:t>
            </a:r>
            <a:r>
              <a:rPr lang="zh-CN" altLang="en-US"/>
              <a:t>命令</a:t>
            </a:r>
            <a:endParaRPr lang="en-US" altLang="zh-CN"/>
          </a:p>
          <a:p>
            <a:r>
              <a:rPr lang="en-US" altLang="zh-CN"/>
              <a:t>2.5.4 zcat</a:t>
            </a:r>
            <a:r>
              <a:rPr lang="zh-CN" altLang="en-US"/>
              <a:t>命令和</a:t>
            </a:r>
            <a:r>
              <a:rPr lang="en-US" altLang="zh-CN"/>
              <a:t>bzcat</a:t>
            </a:r>
            <a:r>
              <a:rPr lang="zh-CN" altLang="en-US"/>
              <a:t>命令</a:t>
            </a:r>
            <a:endParaRPr lang="en-US" altLang="zh-CN"/>
          </a:p>
          <a:p>
            <a:r>
              <a:rPr lang="en-US" altLang="zh-CN"/>
              <a:t>2.5.5 tar</a:t>
            </a:r>
            <a:r>
              <a:rPr lang="zh-CN" altLang="en-US"/>
              <a:t>命令</a:t>
            </a:r>
          </a:p>
        </p:txBody>
      </p:sp>
    </p:spTree>
    <p:extLst>
      <p:ext uri="{BB962C8B-B14F-4D97-AF65-F5344CB8AC3E}">
        <p14:creationId xmlns:p14="http://schemas.microsoft.com/office/powerpoint/2010/main" val="798092128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标题 1"/>
          <p:cNvSpPr>
            <a:spLocks noGrp="1"/>
          </p:cNvSpPr>
          <p:nvPr>
            <p:ph type="title"/>
          </p:nvPr>
        </p:nvSpPr>
        <p:spPr>
          <a:xfrm>
            <a:off x="1357313" y="285750"/>
            <a:ext cx="7313612" cy="1143000"/>
          </a:xfrm>
        </p:spPr>
        <p:txBody>
          <a:bodyPr/>
          <a:lstStyle/>
          <a:p>
            <a:r>
              <a:rPr lang="en-US" altLang="zh-CN"/>
              <a:t>2.5.1 bzip2</a:t>
            </a:r>
            <a:r>
              <a:rPr lang="zh-CN" altLang="en-US"/>
              <a:t>命令和</a:t>
            </a:r>
            <a:r>
              <a:rPr lang="en-US" altLang="zh-CN"/>
              <a:t>bunzip2</a:t>
            </a:r>
            <a:r>
              <a:rPr lang="zh-CN" altLang="en-US"/>
              <a:t>命令</a:t>
            </a:r>
          </a:p>
        </p:txBody>
      </p:sp>
      <p:sp>
        <p:nvSpPr>
          <p:cNvPr id="118787" name="内容占位符 2"/>
          <p:cNvSpPr>
            <a:spLocks noGrp="1"/>
          </p:cNvSpPr>
          <p:nvPr>
            <p:ph idx="1"/>
          </p:nvPr>
        </p:nvSpPr>
        <p:spPr>
          <a:xfrm>
            <a:off x="395536" y="1340768"/>
            <a:ext cx="8229600" cy="4525963"/>
          </a:xfrm>
        </p:spPr>
        <p:txBody>
          <a:bodyPr/>
          <a:lstStyle/>
          <a:p>
            <a:pPr algn="just"/>
            <a:r>
              <a:rPr lang="zh-CN" altLang="en-US" dirty="0"/>
              <a:t>功能：</a:t>
            </a:r>
            <a:r>
              <a:rPr lang="en-US" altLang="zh-CN" dirty="0"/>
              <a:t> bzip2</a:t>
            </a:r>
            <a:r>
              <a:rPr lang="zh-CN" altLang="en-US" dirty="0"/>
              <a:t>和</a:t>
            </a:r>
            <a:r>
              <a:rPr lang="en-US" altLang="zh-CN" dirty="0"/>
              <a:t>bunzip2</a:t>
            </a:r>
            <a:r>
              <a:rPr lang="zh-CN" altLang="en-US" dirty="0"/>
              <a:t>是一对压缩和解压命令。</a:t>
            </a:r>
            <a:endParaRPr lang="en-US" altLang="zh-CN" dirty="0"/>
          </a:p>
          <a:p>
            <a:pPr algn="just"/>
            <a:r>
              <a:rPr lang="zh-CN" altLang="en-US" dirty="0"/>
              <a:t>格式：</a:t>
            </a:r>
            <a:endParaRPr lang="en-US" altLang="zh-CN" dirty="0"/>
          </a:p>
          <a:p>
            <a:pPr lvl="1" algn="just"/>
            <a:r>
              <a:rPr lang="zh-CN" altLang="en-US" dirty="0"/>
              <a:t>压缩文件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bzip2 </a:t>
            </a:r>
            <a:r>
              <a:rPr lang="zh-CN" altLang="en-US" dirty="0"/>
              <a:t>文件名</a:t>
            </a:r>
            <a:r>
              <a:rPr lang="en-US" altLang="zh-CN" dirty="0"/>
              <a:t>1 [</a:t>
            </a:r>
            <a:r>
              <a:rPr lang="zh-CN" altLang="en-US" dirty="0"/>
              <a:t>文件名</a:t>
            </a:r>
            <a:r>
              <a:rPr lang="en-US" altLang="zh-CN" dirty="0"/>
              <a:t>2] …</a:t>
            </a:r>
          </a:p>
          <a:p>
            <a:pPr lvl="1" algn="just"/>
            <a:r>
              <a:rPr lang="zh-CN" altLang="en-US" dirty="0"/>
              <a:t>解压文件：</a:t>
            </a:r>
            <a:r>
              <a:rPr lang="en-US" altLang="zh-CN" dirty="0"/>
              <a:t> bunzip2 </a:t>
            </a:r>
            <a:r>
              <a:rPr lang="zh-CN" altLang="en-US" dirty="0"/>
              <a:t>文件名</a:t>
            </a:r>
            <a:r>
              <a:rPr lang="en-US" altLang="zh-CN" dirty="0"/>
              <a:t>1 [</a:t>
            </a:r>
            <a:r>
              <a:rPr lang="zh-CN" altLang="en-US" dirty="0"/>
              <a:t>文件名</a:t>
            </a:r>
            <a:r>
              <a:rPr lang="en-US" altLang="zh-CN" dirty="0"/>
              <a:t>2] …</a:t>
            </a:r>
          </a:p>
          <a:p>
            <a:pPr algn="just"/>
            <a:r>
              <a:rPr lang="zh-CN" altLang="en-US" dirty="0"/>
              <a:t>说明：在利用</a:t>
            </a:r>
            <a:r>
              <a:rPr lang="en-US" altLang="zh-CN" dirty="0"/>
              <a:t>bzip2</a:t>
            </a:r>
            <a:r>
              <a:rPr lang="zh-CN" altLang="en-US" dirty="0"/>
              <a:t>进行文件压缩后，压缩前的原始文件消失，系统会生成一个新的压缩文件，文件名的后缀名为</a:t>
            </a:r>
            <a:r>
              <a:rPr lang="en-US" altLang="zh-CN" dirty="0"/>
              <a:t>.bz2</a:t>
            </a:r>
            <a:r>
              <a:rPr lang="zh-CN" altLang="en-US" dirty="0"/>
              <a:t>。另外，利用</a:t>
            </a:r>
            <a:r>
              <a:rPr lang="en-US" altLang="zh-CN" dirty="0"/>
              <a:t>bzip2</a:t>
            </a:r>
            <a:r>
              <a:rPr lang="zh-CN" altLang="en-US" dirty="0"/>
              <a:t>压缩后的压缩文件必须利用</a:t>
            </a:r>
            <a:r>
              <a:rPr lang="en-US" altLang="zh-CN" dirty="0"/>
              <a:t>bunzip2</a:t>
            </a:r>
            <a:r>
              <a:rPr lang="zh-CN" altLang="en-US" dirty="0"/>
              <a:t>命令才能实现解压。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729720709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2.5.1 bzip2</a:t>
            </a:r>
            <a:r>
              <a:rPr lang="zh-CN" altLang="en-US"/>
              <a:t>命令和</a:t>
            </a:r>
            <a:r>
              <a:rPr lang="en-US" altLang="zh-CN"/>
              <a:t>bunzip2</a:t>
            </a:r>
            <a:r>
              <a:rPr lang="zh-CN" altLang="en-US"/>
              <a:t>命令</a:t>
            </a:r>
          </a:p>
        </p:txBody>
      </p:sp>
      <p:sp>
        <p:nvSpPr>
          <p:cNvPr id="119811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1981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196751"/>
            <a:ext cx="8064896" cy="469799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8493071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2.5.1 bzip2</a:t>
            </a:r>
            <a:r>
              <a:rPr lang="zh-CN" altLang="en-US"/>
              <a:t>命令和</a:t>
            </a:r>
            <a:r>
              <a:rPr lang="en-US" altLang="zh-CN"/>
              <a:t>bunzip2</a:t>
            </a:r>
            <a:r>
              <a:rPr lang="zh-CN" altLang="en-US"/>
              <a:t>命令</a:t>
            </a:r>
          </a:p>
        </p:txBody>
      </p:sp>
      <p:sp>
        <p:nvSpPr>
          <p:cNvPr id="120835" name="内容占位符 2"/>
          <p:cNvSpPr>
            <a:spLocks noGrp="1"/>
          </p:cNvSpPr>
          <p:nvPr>
            <p:ph idx="1"/>
          </p:nvPr>
        </p:nvSpPr>
        <p:spPr>
          <a:xfrm>
            <a:off x="395536" y="1196752"/>
            <a:ext cx="8229600" cy="4525963"/>
          </a:xfrm>
        </p:spPr>
        <p:txBody>
          <a:bodyPr/>
          <a:lstStyle/>
          <a:p>
            <a:r>
              <a:rPr lang="zh-CN" altLang="en-US" dirty="0"/>
              <a:t>实现同时对多个文件的压缩，文件之间用空格隔开。</a:t>
            </a:r>
          </a:p>
        </p:txBody>
      </p:sp>
      <p:pic>
        <p:nvPicPr>
          <p:cNvPr id="12083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348880"/>
            <a:ext cx="7715250" cy="4017962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66901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SHELL</a:t>
            </a:r>
            <a:r>
              <a:rPr lang="zh-CN" altLang="en-US"/>
              <a:t>命令特点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68760"/>
            <a:ext cx="8435280" cy="4857403"/>
          </a:xfrm>
        </p:spPr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zh-CN" altLang="en-US" sz="3600" dirty="0"/>
              <a:t>获取命令的使用帮助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zh-CN" sz="2400" dirty="0"/>
              <a:t>(1) </a:t>
            </a:r>
            <a:r>
              <a:rPr lang="zh-CN" altLang="en-US" sz="2400" dirty="0"/>
              <a:t>可使用</a:t>
            </a:r>
            <a:r>
              <a:rPr lang="en-US" altLang="zh-CN" sz="2400" dirty="0"/>
              <a:t>man</a:t>
            </a:r>
            <a:r>
              <a:rPr lang="zh-CN" altLang="en-US" sz="2400" dirty="0"/>
              <a:t>命令：</a:t>
            </a:r>
          </a:p>
          <a:p>
            <a:pPr lvl="2" eaLnBrk="1" hangingPunct="1">
              <a:lnSpc>
                <a:spcPct val="150000"/>
              </a:lnSpc>
            </a:pPr>
            <a:r>
              <a:rPr lang="zh-CN" altLang="en-US" sz="2000" b="1" dirty="0">
                <a:solidFill>
                  <a:srgbClr val="FF0000"/>
                </a:solidFill>
              </a:rPr>
              <a:t>如查阅</a:t>
            </a:r>
            <a:r>
              <a:rPr lang="en-US" altLang="zh-CN" sz="2000" b="1" dirty="0">
                <a:solidFill>
                  <a:srgbClr val="FF0000"/>
                </a:solidFill>
              </a:rPr>
              <a:t>ls</a:t>
            </a:r>
            <a:r>
              <a:rPr lang="zh-CN" altLang="en-US" sz="2000" b="1" dirty="0">
                <a:solidFill>
                  <a:srgbClr val="FF0000"/>
                </a:solidFill>
              </a:rPr>
              <a:t>的用法：</a:t>
            </a:r>
            <a:r>
              <a:rPr lang="en-US" altLang="zh-CN" sz="2000" b="1" dirty="0">
                <a:solidFill>
                  <a:srgbClr val="FF0000"/>
                </a:solidFill>
              </a:rPr>
              <a:t># man ls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zh-CN" sz="2400" dirty="0"/>
              <a:t>(2) </a:t>
            </a:r>
            <a:r>
              <a:rPr lang="zh-CN" altLang="en-US" sz="2400" dirty="0"/>
              <a:t>可使用</a:t>
            </a:r>
            <a:r>
              <a:rPr lang="en-US" altLang="zh-CN" sz="2400" dirty="0"/>
              <a:t>info</a:t>
            </a:r>
            <a:r>
              <a:rPr lang="zh-CN" altLang="en-US" sz="2400" dirty="0"/>
              <a:t>命令，</a:t>
            </a:r>
          </a:p>
          <a:p>
            <a:pPr lvl="2" eaLnBrk="1" hangingPunct="1">
              <a:lnSpc>
                <a:spcPct val="150000"/>
              </a:lnSpc>
            </a:pPr>
            <a:r>
              <a:rPr lang="zh-CN" altLang="en-US" sz="2000" b="1" dirty="0">
                <a:solidFill>
                  <a:schemeClr val="folHlink"/>
                </a:solidFill>
              </a:rPr>
              <a:t>如：</a:t>
            </a:r>
            <a:r>
              <a:rPr lang="en-US" altLang="zh-CN" sz="2000" b="1" dirty="0">
                <a:solidFill>
                  <a:srgbClr val="FF0000"/>
                </a:solidFill>
              </a:rPr>
              <a:t># info cat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zh-CN" sz="2400" dirty="0"/>
              <a:t>(3) </a:t>
            </a:r>
            <a:r>
              <a:rPr lang="zh-CN" altLang="en-US" sz="2400" dirty="0"/>
              <a:t>可全用参数</a:t>
            </a:r>
            <a:r>
              <a:rPr lang="en-US" altLang="zh-CN" sz="2400" dirty="0"/>
              <a:t>-h</a:t>
            </a:r>
            <a:r>
              <a:rPr lang="zh-CN" altLang="en-US" sz="2400" dirty="0"/>
              <a:t>或</a:t>
            </a:r>
            <a:r>
              <a:rPr lang="en-US" altLang="zh-CN" sz="2400" dirty="0"/>
              <a:t>--help</a:t>
            </a:r>
            <a:r>
              <a:rPr lang="zh-CN" altLang="en-US" sz="2400" dirty="0"/>
              <a:t>：</a:t>
            </a:r>
          </a:p>
          <a:p>
            <a:pPr lvl="2" eaLnBrk="1" hangingPunct="1">
              <a:lnSpc>
                <a:spcPct val="150000"/>
              </a:lnSpc>
            </a:pPr>
            <a:r>
              <a:rPr lang="zh-CN" altLang="en-US" sz="2000" b="1" dirty="0">
                <a:solidFill>
                  <a:schemeClr val="folHlink"/>
                </a:solidFill>
              </a:rPr>
              <a:t>如：</a:t>
            </a:r>
            <a:r>
              <a:rPr lang="en-US" altLang="zh-CN" sz="2000" b="1" dirty="0">
                <a:solidFill>
                  <a:srgbClr val="FF0000"/>
                </a:solidFill>
              </a:rPr>
              <a:t>#zip </a:t>
            </a:r>
            <a:r>
              <a:rPr lang="en-US" altLang="zh-CN" sz="2000" b="1" dirty="0">
                <a:solidFill>
                  <a:srgbClr val="FF0000"/>
                </a:solidFill>
                <a:latin typeface="Arial" pitchFamily="34" charset="0"/>
              </a:rPr>
              <a:t>–</a:t>
            </a:r>
            <a:r>
              <a:rPr lang="en-US" altLang="zh-CN" sz="2000" b="1" dirty="0">
                <a:solidFill>
                  <a:srgbClr val="FF0000"/>
                </a:solidFill>
              </a:rPr>
              <a:t>h ;      </a:t>
            </a:r>
            <a:r>
              <a:rPr lang="en-US" altLang="zh-CN" sz="2000" b="1" dirty="0">
                <a:solidFill>
                  <a:srgbClr val="006600"/>
                </a:solidFill>
              </a:rPr>
              <a:t>//</a:t>
            </a:r>
            <a:r>
              <a:rPr lang="zh-CN" altLang="en-US" sz="2000" b="1" dirty="0">
                <a:solidFill>
                  <a:srgbClr val="006600"/>
                </a:solidFill>
              </a:rPr>
              <a:t>从</a:t>
            </a:r>
            <a:r>
              <a:rPr lang="en-US" altLang="zh-CN" sz="2000" b="1" dirty="0">
                <a:solidFill>
                  <a:srgbClr val="006600"/>
                </a:solidFill>
              </a:rPr>
              <a:t>man zip</a:t>
            </a:r>
            <a:r>
              <a:rPr lang="zh-CN" altLang="en-US" sz="2000" b="1" dirty="0">
                <a:solidFill>
                  <a:srgbClr val="006600"/>
                </a:solidFill>
              </a:rPr>
              <a:t>中可以看到有</a:t>
            </a:r>
            <a:r>
              <a:rPr lang="en-US" altLang="zh-CN" sz="2000" b="1" dirty="0">
                <a:solidFill>
                  <a:srgbClr val="006600"/>
                </a:solidFill>
              </a:rPr>
              <a:t>-h</a:t>
            </a:r>
            <a:r>
              <a:rPr lang="zh-CN" altLang="en-US" sz="2000" b="1" dirty="0">
                <a:solidFill>
                  <a:srgbClr val="006600"/>
                </a:solidFill>
              </a:rPr>
              <a:t>参数</a:t>
            </a:r>
          </a:p>
          <a:p>
            <a:pPr lvl="2" eaLnBrk="1" hangingPunct="1">
              <a:lnSpc>
                <a:spcPct val="150000"/>
              </a:lnSpc>
            </a:pPr>
            <a:r>
              <a:rPr lang="en-US" altLang="zh-CN" sz="2000" b="1" dirty="0">
                <a:solidFill>
                  <a:schemeClr val="folHlink"/>
                </a:solidFill>
              </a:rPr>
              <a:t># </a:t>
            </a:r>
            <a:r>
              <a:rPr lang="en-US" altLang="zh-CN" sz="2000" b="1" dirty="0">
                <a:solidFill>
                  <a:srgbClr val="FF0000"/>
                </a:solidFill>
              </a:rPr>
              <a:t>ls --help     </a:t>
            </a:r>
            <a:r>
              <a:rPr lang="en-US" altLang="zh-CN" sz="2000" b="1" dirty="0">
                <a:solidFill>
                  <a:schemeClr val="folHlink"/>
                </a:solidFill>
              </a:rPr>
              <a:t>//</a:t>
            </a:r>
            <a:r>
              <a:rPr lang="zh-CN" altLang="en-US" sz="2000" b="1" dirty="0">
                <a:solidFill>
                  <a:srgbClr val="006600"/>
                </a:solidFill>
              </a:rPr>
              <a:t>从</a:t>
            </a:r>
            <a:r>
              <a:rPr lang="en-US" altLang="zh-CN" sz="2000" b="1" dirty="0">
                <a:solidFill>
                  <a:srgbClr val="006600"/>
                </a:solidFill>
              </a:rPr>
              <a:t>man ls</a:t>
            </a:r>
            <a:r>
              <a:rPr lang="zh-CN" altLang="en-US" sz="2000" b="1" dirty="0">
                <a:solidFill>
                  <a:srgbClr val="006600"/>
                </a:solidFill>
              </a:rPr>
              <a:t>中可以看到有</a:t>
            </a:r>
            <a:r>
              <a:rPr lang="en-US" altLang="zh-CN" sz="2000" b="1" dirty="0">
                <a:solidFill>
                  <a:srgbClr val="006600"/>
                </a:solidFill>
              </a:rPr>
              <a:t>--help</a:t>
            </a:r>
            <a:r>
              <a:rPr lang="zh-CN" altLang="en-US" sz="2000" b="1" dirty="0">
                <a:solidFill>
                  <a:srgbClr val="006600"/>
                </a:solidFill>
              </a:rPr>
              <a:t>参数</a:t>
            </a:r>
          </a:p>
          <a:p>
            <a:pPr lvl="2" eaLnBrk="1" hangingPunct="1">
              <a:lnSpc>
                <a:spcPct val="80000"/>
              </a:lnSpc>
            </a:pPr>
            <a:endParaRPr lang="zh-CN" altLang="en-US" sz="2000" b="1" dirty="0">
              <a:solidFill>
                <a:schemeClr val="folHlin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3746203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2.5.2 gzip</a:t>
            </a:r>
            <a:r>
              <a:rPr lang="zh-CN" altLang="en-US"/>
              <a:t>命令</a:t>
            </a:r>
          </a:p>
        </p:txBody>
      </p:sp>
      <p:sp>
        <p:nvSpPr>
          <p:cNvPr id="121859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功能：不仅能够压缩文件，而且能够实现文件的解压。</a:t>
            </a:r>
            <a:endParaRPr lang="en-US" altLang="zh-CN"/>
          </a:p>
          <a:p>
            <a:r>
              <a:rPr lang="zh-CN" altLang="en-US"/>
              <a:t>格式：</a:t>
            </a:r>
            <a:r>
              <a:rPr lang="en-US" altLang="zh-CN"/>
              <a:t>gzip [-</a:t>
            </a:r>
            <a:r>
              <a:rPr lang="zh-CN" altLang="en-US"/>
              <a:t>选项</a:t>
            </a:r>
            <a:r>
              <a:rPr lang="en-US" altLang="zh-CN"/>
              <a:t>] </a:t>
            </a:r>
            <a:r>
              <a:rPr lang="zh-CN" altLang="en-US"/>
              <a:t>文件名</a:t>
            </a:r>
            <a:endParaRPr lang="en-US" altLang="zh-CN"/>
          </a:p>
          <a:p>
            <a:r>
              <a:rPr lang="zh-CN" altLang="en-US"/>
              <a:t>选项：</a:t>
            </a:r>
          </a:p>
        </p:txBody>
      </p:sp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2286000" y="4286250"/>
          <a:ext cx="4929188" cy="1857375"/>
        </p:xfrm>
        <a:graphic>
          <a:graphicData uri="http://schemas.openxmlformats.org/drawingml/2006/table">
            <a:tbl>
              <a:tblPr/>
              <a:tblGrid>
                <a:gridCol w="7731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56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191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ar-SA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选项</a:t>
                      </a:r>
                      <a:endParaRPr kumimoji="0" 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ar-SA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作用</a:t>
                      </a:r>
                      <a:endParaRPr kumimoji="0" 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9125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-d</a:t>
                      </a:r>
                      <a:endParaRPr kumimoji="0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ar-SA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解压</a:t>
                      </a:r>
                      <a:endParaRPr kumimoji="0" 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9125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-n</a:t>
                      </a:r>
                      <a:endParaRPr kumimoji="0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ar-SA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指定压缩级别。注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n</a:t>
                      </a:r>
                      <a:r>
                        <a:rPr kumimoji="0" lang="ar-SA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的范围是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1—9</a:t>
                      </a:r>
                      <a:endParaRPr kumimoji="0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79422002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2.5.2 gzip</a:t>
            </a:r>
            <a:r>
              <a:rPr lang="zh-CN" altLang="en-US"/>
              <a:t>命令</a:t>
            </a:r>
          </a:p>
        </p:txBody>
      </p:sp>
      <p:sp>
        <p:nvSpPr>
          <p:cNvPr id="12288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说明：利用</a:t>
            </a:r>
            <a:r>
              <a:rPr lang="en-US" altLang="zh-CN" dirty="0" err="1"/>
              <a:t>gzip</a:t>
            </a:r>
            <a:r>
              <a:rPr lang="zh-CN" altLang="en-US" dirty="0"/>
              <a:t>命令可以将普通文件压缩</a:t>
            </a:r>
            <a:r>
              <a:rPr lang="en-US" altLang="zh-CN" dirty="0"/>
              <a:t>.</a:t>
            </a:r>
            <a:r>
              <a:rPr lang="en-US" altLang="zh-CN" dirty="0" err="1"/>
              <a:t>gz</a:t>
            </a:r>
            <a:r>
              <a:rPr lang="zh-CN" altLang="en-US" dirty="0"/>
              <a:t>为后缀的压缩文件。压缩完成后，原始文件消失。在压缩时还可以指定压缩级别，该命令的压缩级别范围是</a:t>
            </a:r>
            <a:r>
              <a:rPr lang="en-US" altLang="zh-CN" dirty="0"/>
              <a:t>1-9</a:t>
            </a:r>
            <a:r>
              <a:rPr lang="zh-CN" altLang="en-US" dirty="0"/>
              <a:t>级，默认的级别是</a:t>
            </a:r>
            <a:r>
              <a:rPr lang="en-US" altLang="zh-CN" dirty="0"/>
              <a:t>6</a:t>
            </a:r>
            <a:r>
              <a:rPr lang="zh-CN" altLang="en-US" dirty="0"/>
              <a:t>。另外，</a:t>
            </a:r>
            <a:r>
              <a:rPr lang="en-US" altLang="zh-CN" dirty="0"/>
              <a:t>1</a:t>
            </a:r>
            <a:r>
              <a:rPr lang="zh-CN" altLang="en-US" dirty="0"/>
              <a:t>的压缩比最差，速度最快；</a:t>
            </a:r>
            <a:r>
              <a:rPr lang="en-US" altLang="zh-CN" dirty="0"/>
              <a:t>9</a:t>
            </a:r>
            <a:r>
              <a:rPr lang="zh-CN" altLang="en-US" dirty="0"/>
              <a:t>的压缩比最好，速度较慢。</a:t>
            </a:r>
          </a:p>
        </p:txBody>
      </p:sp>
    </p:spTree>
    <p:extLst>
      <p:ext uri="{BB962C8B-B14F-4D97-AF65-F5344CB8AC3E}">
        <p14:creationId xmlns:p14="http://schemas.microsoft.com/office/powerpoint/2010/main" val="288508038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2.5.2 gzip</a:t>
            </a:r>
            <a:r>
              <a:rPr lang="zh-CN" altLang="en-US"/>
              <a:t>命令</a:t>
            </a:r>
          </a:p>
        </p:txBody>
      </p:sp>
      <p:sp>
        <p:nvSpPr>
          <p:cNvPr id="123907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2390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687" y="1484784"/>
            <a:ext cx="7781925" cy="45720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62784642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2.5.3 unzip</a:t>
            </a:r>
            <a:r>
              <a:rPr lang="zh-CN" altLang="en-US"/>
              <a:t>命令</a:t>
            </a:r>
          </a:p>
        </p:txBody>
      </p:sp>
      <p:sp>
        <p:nvSpPr>
          <p:cNvPr id="124931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功能：解压</a:t>
            </a:r>
            <a:r>
              <a:rPr lang="en-US" altLang="zh-CN"/>
              <a:t>.zip</a:t>
            </a:r>
            <a:r>
              <a:rPr lang="zh-CN" altLang="en-US"/>
              <a:t>文件。它能够将经过</a:t>
            </a:r>
            <a:r>
              <a:rPr lang="en-US" altLang="zh-CN"/>
              <a:t>winzip</a:t>
            </a:r>
            <a:r>
              <a:rPr lang="zh-CN" altLang="en-US"/>
              <a:t>压缩的文件进行解压操作。</a:t>
            </a:r>
            <a:endParaRPr lang="en-US" altLang="zh-CN"/>
          </a:p>
          <a:p>
            <a:r>
              <a:rPr lang="zh-CN" altLang="en-US"/>
              <a:t>格式：</a:t>
            </a:r>
            <a:r>
              <a:rPr lang="en-US" altLang="zh-CN"/>
              <a:t>unzip [</a:t>
            </a:r>
            <a:r>
              <a:rPr lang="zh-CN" altLang="en-US"/>
              <a:t>选项</a:t>
            </a:r>
            <a:r>
              <a:rPr lang="en-US" altLang="zh-CN"/>
              <a:t>] </a:t>
            </a:r>
            <a:r>
              <a:rPr lang="zh-CN" altLang="en-US"/>
              <a:t>文件名</a:t>
            </a:r>
            <a:r>
              <a:rPr lang="en-US" altLang="zh-CN"/>
              <a:t>.zip</a:t>
            </a:r>
          </a:p>
          <a:p>
            <a:r>
              <a:rPr lang="zh-CN" altLang="en-US"/>
              <a:t>选项：</a:t>
            </a:r>
          </a:p>
        </p:txBody>
      </p:sp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2571750" y="4143375"/>
          <a:ext cx="5000625" cy="2071690"/>
        </p:xfrm>
        <a:graphic>
          <a:graphicData uri="http://schemas.openxmlformats.org/drawingml/2006/table">
            <a:tbl>
              <a:tblPr/>
              <a:tblGrid>
                <a:gridCol w="838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62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43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ar-SA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选项</a:t>
                      </a:r>
                      <a:endParaRPr kumimoji="0" 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ar-SA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作用</a:t>
                      </a:r>
                      <a:endParaRPr kumimoji="0" 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4338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-d</a:t>
                      </a:r>
                      <a:endParaRPr kumimoji="0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ar-SA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将文件解压到指定目录中</a:t>
                      </a:r>
                      <a:endParaRPr kumimoji="0" 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4338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-v</a:t>
                      </a:r>
                      <a:endParaRPr kumimoji="0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ar-SA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查看文件目录列表但不解压</a:t>
                      </a:r>
                      <a:endParaRPr kumimoji="0" 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4338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-n</a:t>
                      </a:r>
                      <a:endParaRPr kumimoji="0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ar-SA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不覆盖原来已经存在的文件</a:t>
                      </a:r>
                      <a:endParaRPr kumimoji="0" 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4338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-o</a:t>
                      </a:r>
                      <a:endParaRPr kumimoji="0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ar-SA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以默认方式覆盖已经存在的文件</a:t>
                      </a:r>
                      <a:endParaRPr kumimoji="0" 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6309717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2.5.3 unzip</a:t>
            </a:r>
            <a:r>
              <a:rPr lang="zh-CN" altLang="en-US"/>
              <a:t>命令</a:t>
            </a:r>
          </a:p>
        </p:txBody>
      </p:sp>
      <p:sp>
        <p:nvSpPr>
          <p:cNvPr id="125955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举例：将当前目录的</a:t>
            </a:r>
            <a:r>
              <a:rPr lang="en-US" altLang="zh-CN" dirty="0"/>
              <a:t>file.zip</a:t>
            </a:r>
            <a:r>
              <a:rPr lang="zh-CN" altLang="en-US" dirty="0"/>
              <a:t>文件进行解压</a:t>
            </a:r>
            <a:endParaRPr lang="en-US" altLang="zh-CN" dirty="0"/>
          </a:p>
          <a:p>
            <a:pPr>
              <a:buFont typeface="Wingdings" pitchFamily="2" charset="2"/>
              <a:buNone/>
            </a:pPr>
            <a:r>
              <a:rPr lang="en-US" altLang="zh-CN" dirty="0"/>
              <a:t>   unzip file.zip</a:t>
            </a:r>
          </a:p>
          <a:p>
            <a:r>
              <a:rPr lang="zh-CN" altLang="en-US" dirty="0"/>
              <a:t>举例：只查看压缩文件里的文件目录，但不解压。</a:t>
            </a:r>
            <a:endParaRPr lang="en-US" altLang="zh-CN" dirty="0"/>
          </a:p>
          <a:p>
            <a:pPr>
              <a:buFont typeface="Wingdings" pitchFamily="2" charset="2"/>
              <a:buNone/>
            </a:pPr>
            <a:r>
              <a:rPr lang="en-US" altLang="zh-CN" dirty="0"/>
              <a:t>   unzip –v file.zip</a:t>
            </a:r>
          </a:p>
          <a:p>
            <a:r>
              <a:rPr lang="zh-CN" altLang="en-US" dirty="0"/>
              <a:t>举例：将</a:t>
            </a:r>
            <a:r>
              <a:rPr lang="en-US" altLang="zh-CN" dirty="0"/>
              <a:t>file.zip</a:t>
            </a:r>
            <a:r>
              <a:rPr lang="zh-CN" altLang="en-US" dirty="0"/>
              <a:t>文件在</a:t>
            </a:r>
            <a:r>
              <a:rPr lang="en-US" altLang="zh-CN" dirty="0"/>
              <a:t>/home/</a:t>
            </a:r>
            <a:r>
              <a:rPr lang="en-US" altLang="zh-CN" dirty="0" err="1"/>
              <a:t>ubuntu</a:t>
            </a:r>
            <a:r>
              <a:rPr lang="en-US" altLang="zh-CN" dirty="0"/>
              <a:t>/test</a:t>
            </a:r>
            <a:r>
              <a:rPr lang="zh-CN" altLang="en-US" dirty="0"/>
              <a:t>目录中进行</a:t>
            </a:r>
            <a:endParaRPr lang="en-US" altLang="zh-CN" dirty="0"/>
          </a:p>
          <a:p>
            <a:pPr>
              <a:buFont typeface="Wingdings" pitchFamily="2" charset="2"/>
              <a:buNone/>
            </a:pPr>
            <a:r>
              <a:rPr lang="en-US" altLang="zh-CN" sz="2400" dirty="0"/>
              <a:t>unzip –n file.zip –d /home/</a:t>
            </a:r>
            <a:r>
              <a:rPr lang="en-US" altLang="zh-CN" sz="2400" dirty="0" err="1"/>
              <a:t>ubuntu</a:t>
            </a:r>
            <a:r>
              <a:rPr lang="en-US" altLang="zh-CN" sz="2400" dirty="0"/>
              <a:t>/test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913241305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2.5.4 zcat</a:t>
            </a:r>
            <a:r>
              <a:rPr lang="zh-CN" altLang="en-US"/>
              <a:t>命令和</a:t>
            </a:r>
            <a:r>
              <a:rPr lang="en-US" altLang="zh-CN"/>
              <a:t>bzcat</a:t>
            </a:r>
            <a:r>
              <a:rPr lang="zh-CN" altLang="en-US"/>
              <a:t>命令</a:t>
            </a:r>
          </a:p>
        </p:txBody>
      </p:sp>
      <p:sp>
        <p:nvSpPr>
          <p:cNvPr id="126979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功能：都用来查看压缩文件内容的，即不用解压缩文件就可以查看里面的内容。</a:t>
            </a:r>
            <a:endParaRPr lang="en-US" altLang="zh-CN"/>
          </a:p>
          <a:p>
            <a:r>
              <a:rPr lang="zh-CN" altLang="en-US"/>
              <a:t>格式：</a:t>
            </a:r>
            <a:r>
              <a:rPr lang="en-US" altLang="zh-CN"/>
              <a:t>zcat </a:t>
            </a:r>
            <a:r>
              <a:rPr lang="zh-CN" altLang="en-US"/>
              <a:t>文件名</a:t>
            </a:r>
            <a:endParaRPr lang="en-US" altLang="zh-CN"/>
          </a:p>
          <a:p>
            <a:pPr>
              <a:buFont typeface="Wingdings" pitchFamily="2" charset="2"/>
              <a:buNone/>
            </a:pPr>
            <a:r>
              <a:rPr lang="en-US" altLang="zh-CN"/>
              <a:t>           bzcat </a:t>
            </a:r>
            <a:r>
              <a:rPr lang="zh-CN" altLang="en-US"/>
              <a:t>文件名</a:t>
            </a:r>
            <a:r>
              <a:rPr lang="en-US" altLang="zh-CN"/>
              <a:t>  </a:t>
            </a:r>
          </a:p>
          <a:p>
            <a:r>
              <a:rPr lang="zh-CN" altLang="en-US"/>
              <a:t>说明：</a:t>
            </a:r>
            <a:r>
              <a:rPr lang="en-US" altLang="zh-CN"/>
              <a:t>zcat</a:t>
            </a:r>
            <a:r>
              <a:rPr lang="zh-CN" altLang="en-US"/>
              <a:t>命令专门针对</a:t>
            </a:r>
            <a:r>
              <a:rPr lang="en-US" altLang="zh-CN"/>
              <a:t>.gz</a:t>
            </a:r>
            <a:r>
              <a:rPr lang="zh-CN" altLang="en-US"/>
              <a:t>后缀的压缩文件进行查看，而</a:t>
            </a:r>
            <a:r>
              <a:rPr lang="en-US" altLang="zh-CN"/>
              <a:t>bzcat</a:t>
            </a:r>
            <a:r>
              <a:rPr lang="zh-CN" altLang="en-US"/>
              <a:t>是针对</a:t>
            </a:r>
            <a:r>
              <a:rPr lang="en-US" altLang="zh-CN"/>
              <a:t>.bz</a:t>
            </a:r>
            <a:r>
              <a:rPr lang="zh-CN" altLang="en-US"/>
              <a:t>后缀的压缩文件进行查看。</a:t>
            </a:r>
          </a:p>
        </p:txBody>
      </p:sp>
    </p:spTree>
    <p:extLst>
      <p:ext uri="{BB962C8B-B14F-4D97-AF65-F5344CB8AC3E}">
        <p14:creationId xmlns:p14="http://schemas.microsoft.com/office/powerpoint/2010/main" val="3833104544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2.5.4 zcat</a:t>
            </a:r>
            <a:r>
              <a:rPr lang="zh-CN" altLang="en-US"/>
              <a:t>命令和</a:t>
            </a:r>
            <a:r>
              <a:rPr lang="en-US" altLang="zh-CN"/>
              <a:t>bzcat</a:t>
            </a:r>
            <a:r>
              <a:rPr lang="zh-CN" altLang="en-US"/>
              <a:t>命令</a:t>
            </a:r>
          </a:p>
        </p:txBody>
      </p:sp>
      <p:sp>
        <p:nvSpPr>
          <p:cNvPr id="12800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2800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0" y="1052736"/>
            <a:ext cx="6167586" cy="5514849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96304789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2.5.5 tar</a:t>
            </a:r>
            <a:r>
              <a:rPr lang="zh-CN" altLang="en-US"/>
              <a:t>命令</a:t>
            </a:r>
          </a:p>
        </p:txBody>
      </p:sp>
      <p:sp>
        <p:nvSpPr>
          <p:cNvPr id="129027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功能：对文件或目录进行打包备份或解包操作。</a:t>
            </a:r>
            <a:endParaRPr lang="en-US" altLang="zh-CN"/>
          </a:p>
          <a:p>
            <a:r>
              <a:rPr lang="zh-CN" altLang="en-US"/>
              <a:t>格式：</a:t>
            </a:r>
            <a:endParaRPr lang="en-US" altLang="zh-CN"/>
          </a:p>
          <a:p>
            <a:pPr>
              <a:buFont typeface="Wingdings" pitchFamily="2" charset="2"/>
              <a:buNone/>
            </a:pPr>
            <a:r>
              <a:rPr lang="en-US" altLang="zh-CN"/>
              <a:t>   tar [</a:t>
            </a:r>
            <a:r>
              <a:rPr lang="zh-CN" altLang="en-US"/>
              <a:t>选项</a:t>
            </a:r>
            <a:r>
              <a:rPr lang="en-US" altLang="zh-CN"/>
              <a:t>] [</a:t>
            </a:r>
            <a:r>
              <a:rPr lang="zh-CN" altLang="en-US"/>
              <a:t>备份包的文件名</a:t>
            </a:r>
            <a:r>
              <a:rPr lang="en-US" altLang="zh-CN"/>
              <a:t>] [</a:t>
            </a:r>
            <a:r>
              <a:rPr lang="zh-CN" altLang="en-US"/>
              <a:t>要打包（或要解包）的文件或目录</a:t>
            </a:r>
            <a:r>
              <a:rPr lang="en-US" altLang="zh-CN"/>
              <a:t>]</a:t>
            </a:r>
          </a:p>
          <a:p>
            <a:r>
              <a:rPr lang="zh-CN" altLang="en-US"/>
              <a:t>说明：打包备份只是把多个不同的文件放在一个大文件中，并没有压缩，这个大文件的后缀名为</a:t>
            </a:r>
            <a:r>
              <a:rPr lang="en-US" altLang="zh-CN"/>
              <a:t>.tar</a:t>
            </a:r>
            <a:r>
              <a:rPr lang="zh-CN" altLang="en-US"/>
              <a:t>。利用该命令打包后，原始文件不消失。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79359382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2.5.5 tar</a:t>
            </a:r>
            <a:r>
              <a:rPr lang="zh-CN" altLang="en-US"/>
              <a:t>命令</a:t>
            </a:r>
          </a:p>
        </p:txBody>
      </p:sp>
      <p:sp>
        <p:nvSpPr>
          <p:cNvPr id="130051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选项：</a:t>
            </a:r>
          </a:p>
        </p:txBody>
      </p:sp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1928813" y="2428875"/>
          <a:ext cx="6357937" cy="4043366"/>
        </p:xfrm>
        <a:graphic>
          <a:graphicData uri="http://schemas.openxmlformats.org/drawingml/2006/table">
            <a:tbl>
              <a:tblPr/>
              <a:tblGrid>
                <a:gridCol w="7127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45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905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ar-SA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选项</a:t>
                      </a:r>
                      <a:endParaRPr kumimoji="0" 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ar-SA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作用</a:t>
                      </a:r>
                      <a:endParaRPr kumimoji="0" 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0538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-c</a:t>
                      </a:r>
                      <a:endParaRPr kumimoji="0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ar-SA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创建新的打包文件</a:t>
                      </a:r>
                      <a:endParaRPr kumimoji="0" 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0538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-x</a:t>
                      </a:r>
                      <a:endParaRPr kumimoji="0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ar-SA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抽</a:t>
                      </a: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取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.tar</a:t>
                      </a:r>
                      <a:r>
                        <a:rPr kumimoji="0" lang="ar-SA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文件里的内容</a:t>
                      </a:r>
                      <a:endParaRPr kumimoji="0" 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0538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-z</a:t>
                      </a:r>
                      <a:endParaRPr kumimoji="0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ar-SA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打包后直接用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gzip</a:t>
                      </a:r>
                      <a:r>
                        <a:rPr kumimoji="0" lang="ar-SA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命令进行压缩，或者解压文件</a:t>
                      </a:r>
                      <a:endParaRPr kumimoji="0" 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0538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-j</a:t>
                      </a:r>
                      <a:endParaRPr kumimoji="0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ar-SA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打包后直接用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bzip2</a:t>
                      </a:r>
                      <a:r>
                        <a:rPr kumimoji="0" lang="ar-SA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命令进行压缩，或者解压文件</a:t>
                      </a:r>
                      <a:endParaRPr kumimoji="0" 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0538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-t</a:t>
                      </a:r>
                      <a:endParaRPr kumimoji="0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ar-SA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查看一个打包文件里的文件目录</a:t>
                      </a:r>
                      <a:endParaRPr kumimoji="0" 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90538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-f</a:t>
                      </a:r>
                      <a:endParaRPr kumimoji="0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ar-SA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使用文件或设备</a:t>
                      </a:r>
                      <a:endParaRPr kumimoji="0" 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-v</a:t>
                      </a:r>
                      <a:endParaRPr kumimoji="0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ar-SA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在打包压缩或解包解压后将文件的详细清单显示出来</a:t>
                      </a:r>
                      <a:endParaRPr kumimoji="0" 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62360120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2.5.5 tar</a:t>
            </a:r>
            <a:r>
              <a:rPr lang="zh-CN" altLang="en-US"/>
              <a:t>命令</a:t>
            </a:r>
          </a:p>
        </p:txBody>
      </p:sp>
      <p:sp>
        <p:nvSpPr>
          <p:cNvPr id="131075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3107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" y="3214688"/>
            <a:ext cx="8240713" cy="2500312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838731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SHELL</a:t>
            </a:r>
            <a:r>
              <a:rPr lang="zh-CN" altLang="en-US"/>
              <a:t>命令使用方法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2017713"/>
            <a:ext cx="2916238" cy="41148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CN" sz="2800" dirty="0">
                <a:solidFill>
                  <a:srgbClr val="FF0000"/>
                </a:solidFill>
              </a:rPr>
              <a:t>NAME</a:t>
            </a:r>
          </a:p>
          <a:p>
            <a:pPr lvl="1" eaLnBrk="1" hangingPunct="1">
              <a:lnSpc>
                <a:spcPct val="90000"/>
              </a:lnSpc>
            </a:pPr>
            <a:r>
              <a:rPr lang="zh-CN" altLang="en-US" sz="1800" dirty="0"/>
              <a:t>是命令的名称与功能的简短解释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2800" dirty="0">
                <a:solidFill>
                  <a:srgbClr val="FF0000"/>
                </a:solidFill>
              </a:rPr>
              <a:t>SYSOPSIS</a:t>
            </a:r>
          </a:p>
          <a:p>
            <a:pPr lvl="1" eaLnBrk="1" hangingPunct="1">
              <a:lnSpc>
                <a:spcPct val="90000"/>
              </a:lnSpc>
            </a:pPr>
            <a:r>
              <a:rPr lang="zh-CN" altLang="en-US" sz="1800" dirty="0"/>
              <a:t>是命令格式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2400" dirty="0">
                <a:solidFill>
                  <a:srgbClr val="FF0000"/>
                </a:solidFill>
              </a:rPr>
              <a:t>DESCRIPTION</a:t>
            </a:r>
          </a:p>
          <a:p>
            <a:pPr lvl="1" eaLnBrk="1" hangingPunct="1">
              <a:lnSpc>
                <a:spcPct val="90000"/>
              </a:lnSpc>
            </a:pPr>
            <a:r>
              <a:rPr lang="zh-CN" altLang="en-US" sz="1800" dirty="0"/>
              <a:t>是命令相关的可用选项和数值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1800" dirty="0">
                <a:solidFill>
                  <a:srgbClr val="990033"/>
                </a:solidFill>
              </a:rPr>
              <a:t>q</a:t>
            </a:r>
            <a:r>
              <a:rPr lang="zh-CN" altLang="en-US" sz="1800" dirty="0">
                <a:solidFill>
                  <a:srgbClr val="990033"/>
                </a:solidFill>
              </a:rPr>
              <a:t>退出帮助</a:t>
            </a:r>
          </a:p>
        </p:txBody>
      </p:sp>
      <p:pic>
        <p:nvPicPr>
          <p:cNvPr id="12292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238" y="1989138"/>
            <a:ext cx="6227762" cy="418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74945855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2.5.5 tar</a:t>
            </a:r>
            <a:r>
              <a:rPr lang="zh-CN" altLang="en-US"/>
              <a:t>命令</a:t>
            </a:r>
          </a:p>
        </p:txBody>
      </p:sp>
      <p:sp>
        <p:nvSpPr>
          <p:cNvPr id="132099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3210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196752"/>
            <a:ext cx="6723063" cy="528637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44204826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2.5.5 tar</a:t>
            </a:r>
            <a:r>
              <a:rPr lang="zh-CN" altLang="en-US"/>
              <a:t>命令</a:t>
            </a:r>
          </a:p>
        </p:txBody>
      </p:sp>
      <p:sp>
        <p:nvSpPr>
          <p:cNvPr id="13312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举例：将当前目录下的文件</a:t>
            </a:r>
            <a:r>
              <a:rPr lang="en-US" altLang="zh-CN"/>
              <a:t>hell.txt</a:t>
            </a:r>
            <a:r>
              <a:rPr lang="zh-CN" altLang="en-US"/>
              <a:t>、</a:t>
            </a:r>
            <a:r>
              <a:rPr lang="en-US" altLang="zh-CN"/>
              <a:t>number.txt</a:t>
            </a:r>
            <a:r>
              <a:rPr lang="zh-CN" altLang="en-US"/>
              <a:t>打包后压缩成</a:t>
            </a:r>
            <a:r>
              <a:rPr lang="en-US" altLang="zh-CN"/>
              <a:t>new.tar.gz</a:t>
            </a:r>
            <a:r>
              <a:rPr lang="zh-CN" altLang="en-US"/>
              <a:t>。</a:t>
            </a:r>
            <a:endParaRPr lang="en-US" altLang="zh-CN"/>
          </a:p>
          <a:p>
            <a:pPr>
              <a:buFont typeface="Wingdings" pitchFamily="2" charset="2"/>
              <a:buNone/>
            </a:pPr>
            <a:r>
              <a:rPr lang="en-US" altLang="zh-CN"/>
              <a:t>   </a:t>
            </a:r>
            <a:r>
              <a:rPr lang="en-US" altLang="zh-CN" sz="2400"/>
              <a:t>tar –czf new.tar.gz hell.txt</a:t>
            </a:r>
            <a:r>
              <a:rPr lang="zh-CN" altLang="en-US" sz="2400"/>
              <a:t> </a:t>
            </a:r>
            <a:r>
              <a:rPr lang="en-US" altLang="zh-CN" sz="2400"/>
              <a:t>number.txt</a:t>
            </a:r>
          </a:p>
          <a:p>
            <a:r>
              <a:rPr lang="zh-CN" altLang="en-US"/>
              <a:t>举例：将当前目录下的文件</a:t>
            </a:r>
            <a:r>
              <a:rPr lang="en-US" altLang="zh-CN"/>
              <a:t>hell.txt</a:t>
            </a:r>
            <a:r>
              <a:rPr lang="zh-CN" altLang="en-US"/>
              <a:t>、</a:t>
            </a:r>
            <a:r>
              <a:rPr lang="en-US" altLang="zh-CN"/>
              <a:t>number.txt</a:t>
            </a:r>
            <a:r>
              <a:rPr lang="zh-CN" altLang="en-US"/>
              <a:t>打包后压缩成</a:t>
            </a:r>
            <a:r>
              <a:rPr lang="en-US" altLang="zh-CN"/>
              <a:t>new.tar.bz2</a:t>
            </a:r>
          </a:p>
          <a:p>
            <a:pPr>
              <a:buFont typeface="Wingdings" pitchFamily="2" charset="2"/>
              <a:buNone/>
            </a:pPr>
            <a:r>
              <a:rPr lang="en-US" altLang="zh-CN"/>
              <a:t>   </a:t>
            </a:r>
            <a:r>
              <a:rPr lang="en-US" altLang="zh-CN" sz="2400"/>
              <a:t>tar –cjf new.tar.bz2 hell.txt</a:t>
            </a:r>
            <a:r>
              <a:rPr lang="zh-CN" altLang="en-US" sz="2400"/>
              <a:t> </a:t>
            </a:r>
            <a:r>
              <a:rPr lang="en-US" altLang="zh-CN" sz="2400"/>
              <a:t>number.txt</a:t>
            </a:r>
          </a:p>
          <a:p>
            <a:r>
              <a:rPr lang="zh-CN" altLang="en-US"/>
              <a:t>解压缩？</a:t>
            </a:r>
          </a:p>
        </p:txBody>
      </p:sp>
    </p:spTree>
    <p:extLst>
      <p:ext uri="{BB962C8B-B14F-4D97-AF65-F5344CB8AC3E}">
        <p14:creationId xmlns:p14="http://schemas.microsoft.com/office/powerpoint/2010/main" val="4127475880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2.6 </a:t>
            </a:r>
            <a:r>
              <a:rPr lang="zh-CN" altLang="en-US"/>
              <a:t>磁盘操作命令</a:t>
            </a:r>
          </a:p>
        </p:txBody>
      </p:sp>
      <p:sp>
        <p:nvSpPr>
          <p:cNvPr id="134147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2.6.1 mount</a:t>
            </a:r>
            <a:r>
              <a:rPr lang="zh-CN" altLang="en-US"/>
              <a:t>命令</a:t>
            </a:r>
            <a:endParaRPr lang="en-US" altLang="zh-CN"/>
          </a:p>
          <a:p>
            <a:r>
              <a:rPr lang="en-US" altLang="zh-CN"/>
              <a:t>2.6.2 umount</a:t>
            </a:r>
            <a:r>
              <a:rPr lang="zh-CN" altLang="en-US"/>
              <a:t>命令</a:t>
            </a:r>
            <a:endParaRPr lang="en-US" altLang="zh-CN"/>
          </a:p>
          <a:p>
            <a:r>
              <a:rPr lang="en-US" altLang="zh-CN"/>
              <a:t>2.6.3 df</a:t>
            </a:r>
            <a:r>
              <a:rPr lang="zh-CN" altLang="en-US"/>
              <a:t>命令</a:t>
            </a:r>
            <a:endParaRPr lang="en-US" altLang="zh-CN"/>
          </a:p>
          <a:p>
            <a:r>
              <a:rPr lang="en-US" altLang="zh-CN"/>
              <a:t>2.6.4 du</a:t>
            </a:r>
            <a:r>
              <a:rPr lang="zh-CN" altLang="en-US"/>
              <a:t>命令</a:t>
            </a:r>
            <a:endParaRPr lang="en-US" altLang="zh-CN"/>
          </a:p>
          <a:p>
            <a:r>
              <a:rPr lang="en-US" altLang="zh-CN"/>
              <a:t>2.6.5 fsck</a:t>
            </a:r>
            <a:r>
              <a:rPr lang="zh-CN" altLang="en-US"/>
              <a:t>命令</a:t>
            </a:r>
          </a:p>
        </p:txBody>
      </p:sp>
    </p:spTree>
    <p:extLst>
      <p:ext uri="{BB962C8B-B14F-4D97-AF65-F5344CB8AC3E}">
        <p14:creationId xmlns:p14="http://schemas.microsoft.com/office/powerpoint/2010/main" val="3501076957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2.6.1 mount</a:t>
            </a:r>
            <a:r>
              <a:rPr lang="zh-CN" altLang="en-US"/>
              <a:t>命令</a:t>
            </a:r>
          </a:p>
        </p:txBody>
      </p:sp>
      <p:sp>
        <p:nvSpPr>
          <p:cNvPr id="135171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功能：挂载设备，包括光盘镜像文件、移动硬盘、</a:t>
            </a:r>
            <a:r>
              <a:rPr lang="en-US" altLang="zh-CN"/>
              <a:t>U</a:t>
            </a:r>
            <a:r>
              <a:rPr lang="zh-CN" altLang="en-US"/>
              <a:t>盘等。</a:t>
            </a:r>
            <a:endParaRPr lang="en-US" altLang="zh-CN"/>
          </a:p>
          <a:p>
            <a:r>
              <a:rPr lang="zh-CN" altLang="en-US"/>
              <a:t>格式</a:t>
            </a:r>
            <a:endParaRPr lang="en-US" altLang="zh-CN"/>
          </a:p>
          <a:p>
            <a:pPr>
              <a:buFont typeface="Wingdings" pitchFamily="2" charset="2"/>
              <a:buNone/>
            </a:pPr>
            <a:r>
              <a:rPr lang="en-US" altLang="zh-CN"/>
              <a:t>   </a:t>
            </a:r>
            <a:r>
              <a:rPr lang="en-US" altLang="zh-CN" sz="2400"/>
              <a:t>mount [-t vfstype] [-o </a:t>
            </a:r>
            <a:r>
              <a:rPr lang="zh-CN" altLang="en-US" sz="2400"/>
              <a:t>选项</a:t>
            </a:r>
            <a:r>
              <a:rPr lang="en-US" altLang="zh-CN" sz="2400"/>
              <a:t>] device dir</a:t>
            </a:r>
          </a:p>
          <a:p>
            <a:r>
              <a:rPr lang="zh-CN" altLang="en-US"/>
              <a:t>选项：</a:t>
            </a:r>
            <a:r>
              <a:rPr lang="en-US" altLang="zh-CN"/>
              <a:t>[-t vfstype]</a:t>
            </a:r>
            <a:r>
              <a:rPr lang="zh-CN" altLang="en-US"/>
              <a:t>指定文件系统的类型，通常不必指定。</a:t>
            </a:r>
            <a:r>
              <a:rPr lang="en-US" altLang="zh-CN"/>
              <a:t>Mount</a:t>
            </a:r>
            <a:r>
              <a:rPr lang="zh-CN" altLang="en-US"/>
              <a:t>命令自动选择正确的类型。</a:t>
            </a:r>
            <a:r>
              <a:rPr lang="en-US" altLang="zh-CN"/>
              <a:t>vfstype</a:t>
            </a:r>
            <a:r>
              <a:rPr lang="zh-CN" altLang="en-US"/>
              <a:t>中常用选项类型有：</a:t>
            </a:r>
          </a:p>
        </p:txBody>
      </p:sp>
    </p:spTree>
    <p:extLst>
      <p:ext uri="{BB962C8B-B14F-4D97-AF65-F5344CB8AC3E}">
        <p14:creationId xmlns:p14="http://schemas.microsoft.com/office/powerpoint/2010/main" val="3262294497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2.6.1 mount</a:t>
            </a:r>
            <a:r>
              <a:rPr lang="zh-CN" altLang="en-US"/>
              <a:t>命令</a:t>
            </a:r>
          </a:p>
        </p:txBody>
      </p:sp>
      <p:graphicFrame>
        <p:nvGraphicFramePr>
          <p:cNvPr id="7" name="内容占位符 6"/>
          <p:cNvGraphicFramePr>
            <a:graphicFrameLocks noGrp="1"/>
          </p:cNvGraphicFramePr>
          <p:nvPr>
            <p:ph idx="1"/>
          </p:nvPr>
        </p:nvGraphicFramePr>
        <p:xfrm>
          <a:off x="1643063" y="2357438"/>
          <a:ext cx="6000750" cy="3659185"/>
        </p:xfrm>
        <a:graphic>
          <a:graphicData uri="http://schemas.openxmlformats.org/drawingml/2006/table">
            <a:tbl>
              <a:tblPr/>
              <a:tblGrid>
                <a:gridCol w="2701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98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014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vfstype</a:t>
                      </a:r>
                      <a:r>
                        <a:rPr kumimoji="0" lang="ar-SA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中的各个选项</a:t>
                      </a:r>
                      <a:endParaRPr kumimoji="0" 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ar-SA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作用</a:t>
                      </a:r>
                      <a:endParaRPr kumimoji="0" 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014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iso9660</a:t>
                      </a:r>
                      <a:endParaRPr kumimoji="0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ar-SA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光盘或光盘镜像</a:t>
                      </a:r>
                      <a:endParaRPr kumimoji="0" 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014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msdos</a:t>
                      </a:r>
                      <a:endParaRPr kumimoji="0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DOS fat16</a:t>
                      </a:r>
                      <a:r>
                        <a:rPr kumimoji="0" lang="ar-SA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文件系统</a:t>
                      </a:r>
                      <a:endParaRPr kumimoji="0" 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014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vfat</a:t>
                      </a:r>
                      <a:endParaRPr kumimoji="0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Windows 9x fat32</a:t>
                      </a:r>
                      <a:r>
                        <a:rPr kumimoji="0" lang="ar-SA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文件系统</a:t>
                      </a:r>
                      <a:endParaRPr kumimoji="0" 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014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ntfs</a:t>
                      </a:r>
                      <a:endParaRPr kumimoji="0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Windows NT ntfs</a:t>
                      </a:r>
                      <a:r>
                        <a:rPr kumimoji="0" lang="ar-SA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文件系统</a:t>
                      </a:r>
                      <a:endParaRPr kumimoji="0" 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873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smbfs</a:t>
                      </a:r>
                      <a:endParaRPr kumimoji="0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宋体" pitchFamily="2" charset="-122"/>
                        </a:rPr>
                        <a:t>Mount Windows</a:t>
                      </a:r>
                      <a:r>
                        <a:rPr kumimoji="0" lang="ar-SA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宋体" pitchFamily="2" charset="-122"/>
                        </a:rPr>
                        <a:t>文件网络共享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0970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nfs</a:t>
                      </a:r>
                      <a:endParaRPr kumimoji="0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UNIX(LINUX) </a:t>
                      </a:r>
                      <a:r>
                        <a:rPr kumimoji="0" lang="ar-SA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文件网络共享</a:t>
                      </a:r>
                      <a:endParaRPr kumimoji="0" 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12750392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2.6.1 mount</a:t>
            </a:r>
            <a:r>
              <a:rPr lang="zh-CN" altLang="en-US"/>
              <a:t>命令</a:t>
            </a:r>
          </a:p>
        </p:txBody>
      </p:sp>
      <p:sp>
        <p:nvSpPr>
          <p:cNvPr id="137219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[-o </a:t>
            </a:r>
            <a:r>
              <a:rPr lang="zh-CN" altLang="en-US"/>
              <a:t>选项</a:t>
            </a:r>
            <a:r>
              <a:rPr lang="en-US" altLang="zh-CN"/>
              <a:t>]</a:t>
            </a:r>
            <a:r>
              <a:rPr lang="zh-CN" altLang="en-US"/>
              <a:t>主要用来描述设备或文档的挂接方式。</a:t>
            </a:r>
          </a:p>
        </p:txBody>
      </p:sp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2357438" y="3214688"/>
          <a:ext cx="5929312" cy="3144834"/>
        </p:xfrm>
        <a:graphic>
          <a:graphicData uri="http://schemas.openxmlformats.org/drawingml/2006/table">
            <a:tbl>
              <a:tblPr/>
              <a:tblGrid>
                <a:gridCol w="13128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16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926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-o</a:t>
                      </a:r>
                      <a:r>
                        <a:rPr kumimoji="0" lang="ar-SA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选项</a:t>
                      </a:r>
                      <a:endParaRPr kumimoji="0" 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ar-SA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作用</a:t>
                      </a:r>
                      <a:endParaRPr kumimoji="0" 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9262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loop</a:t>
                      </a: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ar-SA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用来把一个文件当成硬盘分区挂接上系统</a:t>
                      </a:r>
                      <a:endParaRPr kumimoji="0" 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9262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ro</a:t>
                      </a: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ar-SA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采用只读方式挂接设备</a:t>
                      </a:r>
                      <a:endParaRPr kumimoji="0" 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9262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rw</a:t>
                      </a: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ar-SA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采用读写方式挂接设备</a:t>
                      </a:r>
                      <a:endParaRPr kumimoji="0" 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9262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iocharset</a:t>
                      </a: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ar-SA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指定访问文件系统所用字符集</a:t>
                      </a:r>
                      <a:endParaRPr kumimoji="0" 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9262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device</a:t>
                      </a: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ar-SA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要挂接</a:t>
                      </a:r>
                      <a:r>
                        <a:rPr kumimoji="0" 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（</a:t>
                      </a: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mount</a:t>
                      </a:r>
                      <a:r>
                        <a:rPr kumimoji="0" 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）</a:t>
                      </a:r>
                      <a:r>
                        <a:rPr kumimoji="0" lang="ar-SA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的设备</a:t>
                      </a:r>
                      <a:endParaRPr kumimoji="0" 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49262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dir</a:t>
                      </a: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ar-SA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设备在系统上的挂接点</a:t>
                      </a:r>
                      <a:r>
                        <a:rPr kumimoji="0" 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（</a:t>
                      </a: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mount point</a:t>
                      </a:r>
                      <a:r>
                        <a:rPr kumimoji="0" 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）</a:t>
                      </a: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77967955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2.6.1 mount</a:t>
            </a:r>
            <a:r>
              <a:rPr lang="zh-CN" altLang="en-US"/>
              <a:t>命令</a:t>
            </a:r>
          </a:p>
        </p:txBody>
      </p:sp>
      <p:sp>
        <p:nvSpPr>
          <p:cNvPr id="138243" name="内容占位符 2"/>
          <p:cNvSpPr>
            <a:spLocks noGrp="1"/>
          </p:cNvSpPr>
          <p:nvPr>
            <p:ph idx="1"/>
          </p:nvPr>
        </p:nvSpPr>
        <p:spPr>
          <a:xfrm>
            <a:off x="395536" y="1124744"/>
            <a:ext cx="8229600" cy="4525963"/>
          </a:xfrm>
        </p:spPr>
        <p:txBody>
          <a:bodyPr/>
          <a:lstStyle/>
          <a:p>
            <a:r>
              <a:rPr lang="zh-CN" altLang="en-US" dirty="0"/>
              <a:t>举例：挂载</a:t>
            </a:r>
            <a:r>
              <a:rPr lang="en-US" altLang="zh-CN" dirty="0"/>
              <a:t>U</a:t>
            </a:r>
            <a:r>
              <a:rPr lang="zh-CN" altLang="en-US" dirty="0"/>
              <a:t>盘</a:t>
            </a:r>
            <a:endParaRPr lang="en-US" altLang="zh-CN" dirty="0"/>
          </a:p>
          <a:p>
            <a:pPr lvl="1" algn="just"/>
            <a:r>
              <a:rPr lang="zh-CN" altLang="en-US" dirty="0"/>
              <a:t>对</a:t>
            </a:r>
            <a:r>
              <a:rPr lang="en-US" altLang="zh-CN" dirty="0"/>
              <a:t>Linux</a:t>
            </a:r>
            <a:r>
              <a:rPr lang="zh-CN" altLang="en-US" dirty="0"/>
              <a:t>系统而言，把</a:t>
            </a:r>
            <a:r>
              <a:rPr lang="en-US" altLang="zh-CN" dirty="0"/>
              <a:t>U</a:t>
            </a:r>
            <a:r>
              <a:rPr lang="zh-CN" altLang="en-US" dirty="0"/>
              <a:t>盘当做</a:t>
            </a:r>
            <a:r>
              <a:rPr lang="en-US" altLang="zh-CN" dirty="0"/>
              <a:t>SCSI</a:t>
            </a:r>
            <a:r>
              <a:rPr lang="zh-CN" altLang="en-US" dirty="0"/>
              <a:t>设备对待。插入</a:t>
            </a:r>
            <a:r>
              <a:rPr lang="en-US" altLang="zh-CN" dirty="0"/>
              <a:t>U</a:t>
            </a:r>
            <a:r>
              <a:rPr lang="zh-CN" altLang="en-US" dirty="0"/>
              <a:t>盘之前，应先用</a:t>
            </a:r>
            <a:r>
              <a:rPr lang="en-US" altLang="zh-CN" dirty="0" err="1"/>
              <a:t>fdisk</a:t>
            </a:r>
            <a:r>
              <a:rPr lang="en-US" altLang="zh-CN" dirty="0"/>
              <a:t> –l</a:t>
            </a:r>
            <a:r>
              <a:rPr lang="zh-CN" altLang="en-US" dirty="0"/>
              <a:t>或</a:t>
            </a:r>
            <a:r>
              <a:rPr lang="en-US" altLang="zh-CN" dirty="0"/>
              <a:t>more /</a:t>
            </a:r>
            <a:r>
              <a:rPr lang="en-US" altLang="zh-CN" dirty="0" err="1"/>
              <a:t>proc</a:t>
            </a:r>
            <a:r>
              <a:rPr lang="en-US" altLang="zh-CN" dirty="0"/>
              <a:t>/partitions</a:t>
            </a:r>
            <a:r>
              <a:rPr lang="zh-CN" altLang="en-US" dirty="0"/>
              <a:t>命令查看系统的硬盘和硬盘分区情况。</a:t>
            </a:r>
            <a:endParaRPr lang="en-US" altLang="zh-CN" dirty="0"/>
          </a:p>
          <a:p>
            <a:pPr lvl="1" algn="just">
              <a:buFont typeface="Wingdings" pitchFamily="2" charset="2"/>
              <a:buNone/>
            </a:pPr>
            <a:r>
              <a:rPr lang="en-US" altLang="zh-CN" dirty="0"/>
              <a:t>   </a:t>
            </a:r>
            <a:r>
              <a:rPr lang="en-US" altLang="zh-CN" dirty="0" err="1"/>
              <a:t>fdisk</a:t>
            </a:r>
            <a:r>
              <a:rPr lang="en-US" altLang="zh-CN" dirty="0"/>
              <a:t> -l</a:t>
            </a:r>
          </a:p>
          <a:p>
            <a:pPr lvl="1" algn="just"/>
            <a:r>
              <a:rPr lang="zh-CN" altLang="en-US" dirty="0"/>
              <a:t>插入</a:t>
            </a:r>
            <a:r>
              <a:rPr lang="en-US" altLang="zh-CN" dirty="0"/>
              <a:t>U</a:t>
            </a:r>
            <a:r>
              <a:rPr lang="zh-CN" altLang="en-US" dirty="0"/>
              <a:t>盘后，再用</a:t>
            </a:r>
            <a:r>
              <a:rPr lang="en-US" altLang="zh-CN" dirty="0" err="1"/>
              <a:t>fdisk</a:t>
            </a:r>
            <a:r>
              <a:rPr lang="en-US" altLang="zh-CN" dirty="0"/>
              <a:t> –l</a:t>
            </a:r>
            <a:r>
              <a:rPr lang="zh-CN" altLang="en-US" dirty="0"/>
              <a:t>或</a:t>
            </a:r>
            <a:r>
              <a:rPr lang="en-US" altLang="zh-CN" dirty="0"/>
              <a:t>more /</a:t>
            </a:r>
            <a:r>
              <a:rPr lang="en-US" altLang="zh-CN" dirty="0" err="1"/>
              <a:t>proc</a:t>
            </a:r>
            <a:r>
              <a:rPr lang="en-US" altLang="zh-CN" dirty="0"/>
              <a:t>/partitions</a:t>
            </a:r>
            <a:r>
              <a:rPr lang="zh-CN" altLang="en-US" dirty="0"/>
              <a:t>命令看系统的硬盘和硬盘分区情况。会看到系统多了一个</a:t>
            </a:r>
            <a:r>
              <a:rPr lang="en-US" altLang="zh-CN" dirty="0"/>
              <a:t>SCSI</a:t>
            </a:r>
            <a:r>
              <a:rPr lang="zh-CN" altLang="en-US" dirty="0"/>
              <a:t>硬盘</a:t>
            </a:r>
            <a:r>
              <a:rPr lang="en-US" altLang="zh-CN" dirty="0"/>
              <a:t>/</a:t>
            </a:r>
            <a:r>
              <a:rPr lang="en-US" altLang="zh-CN" dirty="0" err="1"/>
              <a:t>dev</a:t>
            </a:r>
            <a:r>
              <a:rPr lang="en-US" altLang="zh-CN" dirty="0"/>
              <a:t>/</a:t>
            </a:r>
            <a:r>
              <a:rPr lang="en-US" altLang="zh-CN" dirty="0" err="1"/>
              <a:t>sdd</a:t>
            </a:r>
            <a:r>
              <a:rPr lang="zh-CN" altLang="en-US" dirty="0"/>
              <a:t>和一个磁盘分区</a:t>
            </a:r>
            <a:r>
              <a:rPr lang="en-US" altLang="zh-CN" dirty="0"/>
              <a:t>/</a:t>
            </a:r>
            <a:r>
              <a:rPr lang="en-US" altLang="zh-CN" dirty="0" err="1"/>
              <a:t>dev</a:t>
            </a:r>
            <a:r>
              <a:rPr lang="en-US" altLang="zh-CN" dirty="0"/>
              <a:t>/sdd1</a:t>
            </a:r>
            <a:r>
              <a:rPr lang="zh-CN" altLang="en-US" dirty="0"/>
              <a:t>，即为即将挂载的</a:t>
            </a:r>
            <a:r>
              <a:rPr lang="en-US" altLang="zh-CN" dirty="0"/>
              <a:t>U</a:t>
            </a:r>
            <a:r>
              <a:rPr lang="zh-CN" altLang="en-US" dirty="0"/>
              <a:t>盘。</a:t>
            </a:r>
          </a:p>
        </p:txBody>
      </p:sp>
    </p:spTree>
    <p:extLst>
      <p:ext uri="{BB962C8B-B14F-4D97-AF65-F5344CB8AC3E}">
        <p14:creationId xmlns:p14="http://schemas.microsoft.com/office/powerpoint/2010/main" val="120850424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2.6.1 mount</a:t>
            </a:r>
            <a:r>
              <a:rPr lang="zh-CN" altLang="en-US"/>
              <a:t>命令</a:t>
            </a:r>
          </a:p>
        </p:txBody>
      </p:sp>
      <p:sp>
        <p:nvSpPr>
          <p:cNvPr id="139267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举例：挂载</a:t>
            </a:r>
            <a:r>
              <a:rPr lang="en-US" altLang="zh-CN" dirty="0"/>
              <a:t>U</a:t>
            </a:r>
            <a:r>
              <a:rPr lang="zh-CN" altLang="en-US" dirty="0"/>
              <a:t>盘</a:t>
            </a:r>
            <a:endParaRPr lang="en-US" altLang="zh-CN" dirty="0"/>
          </a:p>
          <a:p>
            <a:pPr lvl="1"/>
            <a:r>
              <a:rPr lang="zh-CN" altLang="en-US" dirty="0"/>
              <a:t>建立一个目录用来作挂载点。</a:t>
            </a:r>
            <a:endParaRPr lang="en-US" altLang="zh-CN" dirty="0"/>
          </a:p>
          <a:p>
            <a:pPr lvl="1">
              <a:buFont typeface="Wingdings" pitchFamily="2" charset="2"/>
              <a:buNone/>
            </a:pPr>
            <a:r>
              <a:rPr lang="en-US" altLang="zh-CN" dirty="0">
                <a:solidFill>
                  <a:srgbClr val="FF0000"/>
                </a:solidFill>
              </a:rPr>
              <a:t>   </a:t>
            </a:r>
            <a:r>
              <a:rPr lang="en-US" altLang="zh-CN" dirty="0" err="1">
                <a:solidFill>
                  <a:srgbClr val="FF0000"/>
                </a:solidFill>
              </a:rPr>
              <a:t>mkdir</a:t>
            </a:r>
            <a:r>
              <a:rPr lang="en-US" altLang="zh-CN" dirty="0">
                <a:solidFill>
                  <a:srgbClr val="FF0000"/>
                </a:solidFill>
              </a:rPr>
              <a:t> –p /</a:t>
            </a:r>
            <a:r>
              <a:rPr lang="en-US" altLang="zh-CN" dirty="0" err="1">
                <a:solidFill>
                  <a:srgbClr val="FF0000"/>
                </a:solidFill>
              </a:rPr>
              <a:t>mnt</a:t>
            </a:r>
            <a:r>
              <a:rPr lang="en-US" altLang="zh-CN" dirty="0">
                <a:solidFill>
                  <a:srgbClr val="FF0000"/>
                </a:solidFill>
              </a:rPr>
              <a:t>/</a:t>
            </a:r>
            <a:r>
              <a:rPr lang="en-US" altLang="zh-CN" dirty="0" err="1">
                <a:solidFill>
                  <a:srgbClr val="FF0000"/>
                </a:solidFill>
              </a:rPr>
              <a:t>usb</a:t>
            </a:r>
            <a:endParaRPr lang="en-US" altLang="zh-CN" dirty="0">
              <a:solidFill>
                <a:srgbClr val="FF0000"/>
              </a:solidFill>
            </a:endParaRPr>
          </a:p>
          <a:p>
            <a:pPr lvl="1"/>
            <a:r>
              <a:rPr lang="zh-CN" altLang="en-US" dirty="0"/>
              <a:t>使用挂载命令如下：</a:t>
            </a:r>
            <a:endParaRPr lang="en-US" altLang="zh-CN" dirty="0"/>
          </a:p>
          <a:p>
            <a:pPr lvl="1">
              <a:buFont typeface="Wingdings" pitchFamily="2" charset="2"/>
              <a:buNone/>
            </a:pPr>
            <a:r>
              <a:rPr lang="en-US" altLang="zh-CN" dirty="0"/>
              <a:t>   </a:t>
            </a:r>
            <a:r>
              <a:rPr lang="en-US" altLang="zh-CN" dirty="0">
                <a:solidFill>
                  <a:srgbClr val="FF0000"/>
                </a:solidFill>
              </a:rPr>
              <a:t>mount –t </a:t>
            </a:r>
            <a:r>
              <a:rPr lang="en-US" altLang="zh-CN" dirty="0" err="1">
                <a:solidFill>
                  <a:srgbClr val="FF0000"/>
                </a:solidFill>
              </a:rPr>
              <a:t>vfat</a:t>
            </a:r>
            <a:r>
              <a:rPr lang="en-US" altLang="zh-CN" dirty="0">
                <a:solidFill>
                  <a:srgbClr val="FF0000"/>
                </a:solidFill>
              </a:rPr>
              <a:t> /</a:t>
            </a:r>
            <a:r>
              <a:rPr lang="en-US" altLang="zh-CN" dirty="0" err="1">
                <a:solidFill>
                  <a:srgbClr val="FF0000"/>
                </a:solidFill>
              </a:rPr>
              <a:t>dev</a:t>
            </a:r>
            <a:r>
              <a:rPr lang="en-US" altLang="zh-CN" dirty="0">
                <a:solidFill>
                  <a:srgbClr val="FF0000"/>
                </a:solidFill>
              </a:rPr>
              <a:t>/sdd1 /</a:t>
            </a:r>
            <a:r>
              <a:rPr lang="en-US" altLang="zh-CN" dirty="0" err="1">
                <a:solidFill>
                  <a:srgbClr val="FF0000"/>
                </a:solidFill>
              </a:rPr>
              <a:t>mnt</a:t>
            </a:r>
            <a:r>
              <a:rPr lang="en-US" altLang="zh-CN" dirty="0">
                <a:solidFill>
                  <a:srgbClr val="FF0000"/>
                </a:solidFill>
              </a:rPr>
              <a:t>/</a:t>
            </a:r>
            <a:r>
              <a:rPr lang="en-US" altLang="zh-CN" dirty="0" err="1">
                <a:solidFill>
                  <a:srgbClr val="FF0000"/>
                </a:solidFill>
              </a:rPr>
              <a:t>usb</a:t>
            </a:r>
            <a:endParaRPr lang="en-US" altLang="zh-CN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3800793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2.6.1 mount</a:t>
            </a:r>
            <a:r>
              <a:rPr lang="zh-CN" altLang="en-US"/>
              <a:t>命令</a:t>
            </a:r>
          </a:p>
        </p:txBody>
      </p:sp>
      <p:sp>
        <p:nvSpPr>
          <p:cNvPr id="140291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举例：挂载光盘镜像文件</a:t>
            </a:r>
            <a:endParaRPr lang="en-US" altLang="zh-CN"/>
          </a:p>
          <a:p>
            <a:pPr lvl="1"/>
            <a:r>
              <a:rPr lang="zh-CN" altLang="en-US"/>
              <a:t>从光盘制作光盘镜像文件。将光盘放入光驱，执行命令：</a:t>
            </a:r>
            <a:endParaRPr lang="en-US" altLang="zh-CN"/>
          </a:p>
          <a:p>
            <a:pPr lvl="1">
              <a:buFont typeface="Wingdings" pitchFamily="2" charset="2"/>
              <a:buNone/>
            </a:pPr>
            <a:r>
              <a:rPr lang="en-US" altLang="zh-CN"/>
              <a:t>cp /dev/cdrom /home/sunky/mydisk.iso</a:t>
            </a:r>
          </a:p>
          <a:p>
            <a:pPr lvl="1"/>
            <a:r>
              <a:rPr lang="zh-CN" altLang="en-US"/>
              <a:t>建立一个目录用来作挂载点</a:t>
            </a:r>
            <a:endParaRPr lang="en-US" altLang="zh-CN"/>
          </a:p>
          <a:p>
            <a:pPr lvl="1">
              <a:buFont typeface="Wingdings" pitchFamily="2" charset="2"/>
              <a:buNone/>
            </a:pPr>
            <a:r>
              <a:rPr lang="en-US" altLang="zh-CN"/>
              <a:t>   mkdir /mnt/vcdrom</a:t>
            </a:r>
          </a:p>
          <a:p>
            <a:pPr lvl="1"/>
            <a:r>
              <a:rPr lang="zh-CN" altLang="en-US"/>
              <a:t>用</a:t>
            </a:r>
            <a:r>
              <a:rPr lang="en-US" altLang="zh-CN"/>
              <a:t>mount</a:t>
            </a:r>
            <a:r>
              <a:rPr lang="zh-CN" altLang="en-US"/>
              <a:t>命令进行挂载</a:t>
            </a:r>
            <a:endParaRPr lang="en-US" altLang="zh-CN"/>
          </a:p>
          <a:p>
            <a:pPr lvl="1">
              <a:buFont typeface="Wingdings" pitchFamily="2" charset="2"/>
              <a:buNone/>
            </a:pPr>
            <a:r>
              <a:rPr lang="en-US" altLang="zh-CN"/>
              <a:t>mount –o loop –t iso9660 /home/sunky/mydisk.iso /mnt/vcdrom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3761268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2.6.1 mount</a:t>
            </a:r>
            <a:r>
              <a:rPr lang="zh-CN" altLang="en-US"/>
              <a:t>命令</a:t>
            </a:r>
          </a:p>
        </p:txBody>
      </p:sp>
      <p:sp>
        <p:nvSpPr>
          <p:cNvPr id="141315" name="内容占位符 2"/>
          <p:cNvSpPr>
            <a:spLocks noGrp="1"/>
          </p:cNvSpPr>
          <p:nvPr>
            <p:ph idx="1"/>
          </p:nvPr>
        </p:nvSpPr>
        <p:spPr>
          <a:xfrm>
            <a:off x="395536" y="1268760"/>
            <a:ext cx="8229600" cy="4525963"/>
          </a:xfrm>
        </p:spPr>
        <p:txBody>
          <a:bodyPr/>
          <a:lstStyle/>
          <a:p>
            <a:pPr algn="just"/>
            <a:r>
              <a:rPr lang="zh-CN" altLang="en-US" dirty="0"/>
              <a:t>举例：挂载移动硬盘</a:t>
            </a:r>
            <a:r>
              <a:rPr lang="en-US" altLang="zh-CN" dirty="0"/>
              <a:t>(2</a:t>
            </a:r>
            <a:r>
              <a:rPr lang="zh-CN" altLang="en-US" dirty="0"/>
              <a:t>分区）</a:t>
            </a:r>
            <a:endParaRPr lang="en-US" altLang="zh-CN" dirty="0"/>
          </a:p>
          <a:p>
            <a:pPr lvl="1" algn="just"/>
            <a:r>
              <a:rPr lang="zh-CN" altLang="en-US" dirty="0"/>
              <a:t>对</a:t>
            </a:r>
            <a:r>
              <a:rPr lang="en-US" altLang="zh-CN" dirty="0"/>
              <a:t>Linux</a:t>
            </a:r>
            <a:r>
              <a:rPr lang="zh-CN" altLang="en-US" dirty="0"/>
              <a:t>系统而言，</a:t>
            </a:r>
            <a:r>
              <a:rPr lang="en-US" altLang="zh-CN" dirty="0"/>
              <a:t>USB</a:t>
            </a:r>
            <a:r>
              <a:rPr lang="zh-CN" altLang="en-US" dirty="0"/>
              <a:t>接口的移动硬盘也是当做</a:t>
            </a:r>
            <a:r>
              <a:rPr lang="en-US" altLang="zh-CN" dirty="0"/>
              <a:t>SCSI</a:t>
            </a:r>
            <a:r>
              <a:rPr lang="zh-CN" altLang="en-US" dirty="0"/>
              <a:t>设备。插入移动硬盘之前，应先用</a:t>
            </a:r>
            <a:r>
              <a:rPr lang="en-US" altLang="zh-CN" dirty="0" err="1"/>
              <a:t>fdisk</a:t>
            </a:r>
            <a:r>
              <a:rPr lang="en-US" altLang="zh-CN" dirty="0"/>
              <a:t> –l</a:t>
            </a:r>
            <a:r>
              <a:rPr lang="zh-CN" altLang="en-US" dirty="0"/>
              <a:t>或</a:t>
            </a:r>
            <a:r>
              <a:rPr lang="en-US" altLang="zh-CN" dirty="0"/>
              <a:t>more /</a:t>
            </a:r>
            <a:r>
              <a:rPr lang="en-US" altLang="zh-CN" dirty="0" err="1"/>
              <a:t>proc</a:t>
            </a:r>
            <a:r>
              <a:rPr lang="en-US" altLang="zh-CN" dirty="0"/>
              <a:t>/partitions</a:t>
            </a:r>
            <a:r>
              <a:rPr lang="zh-CN" altLang="en-US" dirty="0"/>
              <a:t>查看系统的硬盘和硬盘分区情况。</a:t>
            </a:r>
            <a:endParaRPr lang="en-US" altLang="zh-CN" dirty="0"/>
          </a:p>
          <a:p>
            <a:pPr lvl="1" algn="just">
              <a:buFont typeface="Wingdings" pitchFamily="2" charset="2"/>
              <a:buNone/>
            </a:pPr>
            <a:r>
              <a:rPr lang="en-US" altLang="zh-CN" dirty="0"/>
              <a:t>   </a:t>
            </a:r>
            <a:r>
              <a:rPr lang="en-US" altLang="zh-CN" dirty="0" err="1"/>
              <a:t>fdisk</a:t>
            </a:r>
            <a:r>
              <a:rPr lang="en-US" altLang="zh-CN" dirty="0"/>
              <a:t> -l</a:t>
            </a:r>
          </a:p>
          <a:p>
            <a:pPr lvl="1" algn="just"/>
            <a:r>
              <a:rPr lang="zh-CN" altLang="en-US" dirty="0"/>
              <a:t>接好移动硬盘后，再用</a:t>
            </a:r>
            <a:r>
              <a:rPr lang="en-US" altLang="zh-CN" dirty="0" err="1"/>
              <a:t>fdisk</a:t>
            </a:r>
            <a:r>
              <a:rPr lang="en-US" altLang="zh-CN" dirty="0"/>
              <a:t> –l</a:t>
            </a:r>
            <a:r>
              <a:rPr lang="zh-CN" altLang="en-US" dirty="0"/>
              <a:t>或</a:t>
            </a:r>
            <a:r>
              <a:rPr lang="en-US" altLang="zh-CN" dirty="0"/>
              <a:t>more /</a:t>
            </a:r>
            <a:r>
              <a:rPr lang="en-US" altLang="zh-CN" dirty="0" err="1"/>
              <a:t>proc</a:t>
            </a:r>
            <a:r>
              <a:rPr lang="en-US" altLang="zh-CN" dirty="0"/>
              <a:t>/partitions</a:t>
            </a:r>
            <a:r>
              <a:rPr lang="zh-CN" altLang="en-US" dirty="0"/>
              <a:t>查看系统的硬盘和硬盘分区情况。可以发现多了一个</a:t>
            </a:r>
            <a:r>
              <a:rPr lang="en-US" altLang="zh-CN" dirty="0"/>
              <a:t>SCSI</a:t>
            </a:r>
            <a:r>
              <a:rPr lang="zh-CN" altLang="en-US" dirty="0"/>
              <a:t>硬盘</a:t>
            </a:r>
            <a:r>
              <a:rPr lang="en-US" altLang="zh-CN" dirty="0"/>
              <a:t>/</a:t>
            </a:r>
            <a:r>
              <a:rPr lang="en-US" altLang="zh-CN" dirty="0" err="1"/>
              <a:t>dev</a:t>
            </a:r>
            <a:r>
              <a:rPr lang="en-US" altLang="zh-CN" dirty="0"/>
              <a:t>/</a:t>
            </a:r>
            <a:r>
              <a:rPr lang="en-US" altLang="zh-CN" dirty="0" err="1"/>
              <a:t>sdc</a:t>
            </a:r>
            <a:r>
              <a:rPr lang="zh-CN" altLang="en-US" dirty="0"/>
              <a:t>和它的两个磁盘分区</a:t>
            </a:r>
            <a:r>
              <a:rPr lang="en-US" altLang="zh-CN" dirty="0"/>
              <a:t>/</a:t>
            </a:r>
            <a:r>
              <a:rPr lang="en-US" altLang="zh-CN" dirty="0" err="1"/>
              <a:t>dev</a:t>
            </a:r>
            <a:r>
              <a:rPr lang="en-US" altLang="zh-CN" dirty="0"/>
              <a:t>/sdc1</a:t>
            </a:r>
            <a:r>
              <a:rPr lang="zh-CN" altLang="en-US" dirty="0"/>
              <a:t>和</a:t>
            </a:r>
            <a:r>
              <a:rPr lang="en-US" altLang="zh-CN" dirty="0"/>
              <a:t>/</a:t>
            </a:r>
            <a:r>
              <a:rPr lang="en-US" altLang="zh-CN" dirty="0" err="1"/>
              <a:t>dev</a:t>
            </a:r>
            <a:r>
              <a:rPr lang="en-US" altLang="zh-CN" dirty="0"/>
              <a:t>/sdc2</a:t>
            </a:r>
          </a:p>
        </p:txBody>
      </p:sp>
    </p:spTree>
    <p:extLst>
      <p:ext uri="{BB962C8B-B14F-4D97-AF65-F5344CB8AC3E}">
        <p14:creationId xmlns:p14="http://schemas.microsoft.com/office/powerpoint/2010/main" val="28011019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SHELL</a:t>
            </a:r>
            <a:r>
              <a:rPr lang="zh-CN" altLang="en-US"/>
              <a:t>命令使用方法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zh-CN" altLang="zh-CN" dirty="0"/>
          </a:p>
        </p:txBody>
      </p:sp>
      <p:pic>
        <p:nvPicPr>
          <p:cNvPr id="13316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979402"/>
            <a:ext cx="6552728" cy="56704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12205676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2.6.1 mount</a:t>
            </a:r>
            <a:r>
              <a:rPr lang="zh-CN" altLang="en-US"/>
              <a:t>命令</a:t>
            </a:r>
          </a:p>
        </p:txBody>
      </p:sp>
      <p:sp>
        <p:nvSpPr>
          <p:cNvPr id="142339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zh-CN" altLang="en-US" dirty="0"/>
              <a:t>举例：挂载移动硬盘</a:t>
            </a:r>
            <a:endParaRPr lang="en-US" altLang="zh-CN" dirty="0"/>
          </a:p>
          <a:p>
            <a:pPr lvl="1" algn="just"/>
            <a:r>
              <a:rPr lang="zh-CN" altLang="en-US" dirty="0"/>
              <a:t>建立目录用来建立挂载</a:t>
            </a:r>
            <a:endParaRPr lang="en-US" altLang="zh-CN" dirty="0"/>
          </a:p>
          <a:p>
            <a:pPr lvl="1" algn="just">
              <a:buFont typeface="Wingdings" pitchFamily="2" charset="2"/>
              <a:buNone/>
            </a:pPr>
            <a:r>
              <a:rPr lang="en-US" altLang="zh-CN" dirty="0"/>
              <a:t>   </a:t>
            </a:r>
            <a:r>
              <a:rPr lang="en-US" altLang="zh-CN" dirty="0" err="1"/>
              <a:t>mkdir</a:t>
            </a:r>
            <a:r>
              <a:rPr lang="en-US" altLang="zh-CN" dirty="0"/>
              <a:t> –p /</a:t>
            </a:r>
            <a:r>
              <a:rPr lang="en-US" altLang="zh-CN" dirty="0" err="1"/>
              <a:t>mnt</a:t>
            </a:r>
            <a:r>
              <a:rPr lang="en-US" altLang="zh-CN" dirty="0"/>
              <a:t>/usbhd1</a:t>
            </a:r>
          </a:p>
          <a:p>
            <a:pPr lvl="1" algn="just">
              <a:buFont typeface="Wingdings" pitchFamily="2" charset="2"/>
              <a:buNone/>
            </a:pPr>
            <a:r>
              <a:rPr lang="en-US" altLang="zh-CN" dirty="0"/>
              <a:t>   </a:t>
            </a:r>
            <a:r>
              <a:rPr lang="en-US" altLang="zh-CN" dirty="0" err="1"/>
              <a:t>mkdir</a:t>
            </a:r>
            <a:r>
              <a:rPr lang="en-US" altLang="zh-CN" dirty="0"/>
              <a:t> –p /</a:t>
            </a:r>
            <a:r>
              <a:rPr lang="en-US" altLang="zh-CN" dirty="0" err="1"/>
              <a:t>mnt</a:t>
            </a:r>
            <a:r>
              <a:rPr lang="en-US" altLang="zh-CN" dirty="0"/>
              <a:t>/usbhd2</a:t>
            </a:r>
          </a:p>
          <a:p>
            <a:pPr lvl="1" algn="just"/>
            <a:r>
              <a:rPr lang="zh-CN" altLang="en-US" dirty="0"/>
              <a:t>用</a:t>
            </a:r>
            <a:r>
              <a:rPr lang="en-US" altLang="zh-CN" dirty="0"/>
              <a:t>mount</a:t>
            </a:r>
            <a:r>
              <a:rPr lang="zh-CN" altLang="en-US" dirty="0"/>
              <a:t>命令建立挂载</a:t>
            </a:r>
            <a:endParaRPr lang="en-US" altLang="zh-CN" dirty="0"/>
          </a:p>
          <a:p>
            <a:pPr lvl="1" algn="just">
              <a:buFont typeface="Wingdings" pitchFamily="2" charset="2"/>
              <a:buNone/>
            </a:pPr>
            <a:r>
              <a:rPr lang="en-US" altLang="zh-CN" dirty="0"/>
              <a:t>   mount –t</a:t>
            </a:r>
            <a:r>
              <a:rPr lang="zh-CN" altLang="en-US" dirty="0"/>
              <a:t> </a:t>
            </a:r>
            <a:r>
              <a:rPr lang="en-US" altLang="zh-CN" dirty="0" err="1"/>
              <a:t>ntfs</a:t>
            </a:r>
            <a:r>
              <a:rPr lang="en-US" altLang="zh-CN" dirty="0"/>
              <a:t> /</a:t>
            </a:r>
            <a:r>
              <a:rPr lang="en-US" altLang="zh-CN" dirty="0" err="1"/>
              <a:t>dev</a:t>
            </a:r>
            <a:r>
              <a:rPr lang="en-US" altLang="zh-CN" dirty="0"/>
              <a:t>/sdc1 /</a:t>
            </a:r>
            <a:r>
              <a:rPr lang="en-US" altLang="zh-CN" dirty="0" err="1"/>
              <a:t>mnt</a:t>
            </a:r>
            <a:r>
              <a:rPr lang="en-US" altLang="zh-CN" dirty="0"/>
              <a:t>/usbhd1</a:t>
            </a:r>
          </a:p>
          <a:p>
            <a:pPr lvl="1" algn="just">
              <a:buFont typeface="Wingdings" pitchFamily="2" charset="2"/>
              <a:buNone/>
            </a:pPr>
            <a:r>
              <a:rPr lang="en-US" altLang="zh-CN" dirty="0"/>
              <a:t>   mount –t</a:t>
            </a:r>
            <a:r>
              <a:rPr lang="zh-CN" altLang="en-US" dirty="0"/>
              <a:t> </a:t>
            </a:r>
            <a:r>
              <a:rPr lang="en-US" altLang="zh-CN" dirty="0" err="1"/>
              <a:t>vfat</a:t>
            </a:r>
            <a:r>
              <a:rPr lang="en-US" altLang="zh-CN" dirty="0"/>
              <a:t> /</a:t>
            </a:r>
            <a:r>
              <a:rPr lang="en-US" altLang="zh-CN" dirty="0" err="1"/>
              <a:t>dev</a:t>
            </a:r>
            <a:r>
              <a:rPr lang="en-US" altLang="zh-CN" dirty="0"/>
              <a:t>/sdc2 /</a:t>
            </a:r>
            <a:r>
              <a:rPr lang="en-US" altLang="zh-CN" dirty="0" err="1"/>
              <a:t>mnt</a:t>
            </a:r>
            <a:r>
              <a:rPr lang="en-US" altLang="zh-CN" dirty="0"/>
              <a:t>/usbhd2</a:t>
            </a:r>
          </a:p>
          <a:p>
            <a:pPr lvl="1" algn="just"/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96827415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2.6.2 umout</a:t>
            </a:r>
            <a:r>
              <a:rPr lang="zh-CN" altLang="en-US"/>
              <a:t>命令</a:t>
            </a:r>
          </a:p>
        </p:txBody>
      </p:sp>
      <p:sp>
        <p:nvSpPr>
          <p:cNvPr id="14336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功能：卸载一个文件系统，它的使用权限是超级用户。</a:t>
            </a:r>
            <a:endParaRPr lang="en-US" altLang="zh-CN"/>
          </a:p>
          <a:p>
            <a:r>
              <a:rPr lang="zh-CN" altLang="en-US"/>
              <a:t>格式：</a:t>
            </a:r>
            <a:r>
              <a:rPr lang="en-US" altLang="zh-CN"/>
              <a:t>umount &lt;</a:t>
            </a:r>
            <a:r>
              <a:rPr lang="zh-CN" altLang="en-US"/>
              <a:t>挂载点</a:t>
            </a:r>
            <a:r>
              <a:rPr lang="en-US" altLang="zh-CN"/>
              <a:t>|</a:t>
            </a:r>
            <a:r>
              <a:rPr lang="zh-CN" altLang="en-US"/>
              <a:t>设备</a:t>
            </a:r>
            <a:r>
              <a:rPr lang="en-US" altLang="zh-CN"/>
              <a:t>&gt;</a:t>
            </a:r>
          </a:p>
          <a:p>
            <a:r>
              <a:rPr lang="zh-CN" altLang="en-US"/>
              <a:t>举例：</a:t>
            </a:r>
            <a:r>
              <a:rPr lang="en-US" altLang="zh-CN"/>
              <a:t>umount </a:t>
            </a:r>
            <a:r>
              <a:rPr lang="zh-CN" altLang="en-US"/>
              <a:t> </a:t>
            </a:r>
            <a:r>
              <a:rPr lang="en-US" altLang="zh-CN"/>
              <a:t>/mnt/usb</a:t>
            </a:r>
          </a:p>
        </p:txBody>
      </p:sp>
    </p:spTree>
    <p:extLst>
      <p:ext uri="{BB962C8B-B14F-4D97-AF65-F5344CB8AC3E}">
        <p14:creationId xmlns:p14="http://schemas.microsoft.com/office/powerpoint/2010/main" val="403862679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2.6.3 df</a:t>
            </a:r>
            <a:r>
              <a:rPr lang="zh-CN" altLang="en-US"/>
              <a:t>命令</a:t>
            </a:r>
          </a:p>
        </p:txBody>
      </p:sp>
      <p:sp>
        <p:nvSpPr>
          <p:cNvPr id="144387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功能：查看当前硬盘的分区信息。</a:t>
            </a:r>
            <a:endParaRPr lang="en-US" altLang="zh-CN"/>
          </a:p>
          <a:p>
            <a:r>
              <a:rPr lang="zh-CN" altLang="en-US"/>
              <a:t>格式：</a:t>
            </a:r>
            <a:r>
              <a:rPr lang="en-US" altLang="zh-CN"/>
              <a:t>df [</a:t>
            </a:r>
            <a:r>
              <a:rPr lang="zh-CN" altLang="en-US"/>
              <a:t>选项</a:t>
            </a:r>
            <a:r>
              <a:rPr lang="en-US" altLang="zh-CN"/>
              <a:t>]</a:t>
            </a:r>
          </a:p>
          <a:p>
            <a:r>
              <a:rPr lang="zh-CN" altLang="en-US"/>
              <a:t>选项：</a:t>
            </a:r>
          </a:p>
        </p:txBody>
      </p:sp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1714500" y="3786188"/>
          <a:ext cx="6429375" cy="2717800"/>
        </p:xfrm>
        <a:graphic>
          <a:graphicData uri="http://schemas.openxmlformats.org/drawingml/2006/table">
            <a:tbl>
              <a:tblPr/>
              <a:tblGrid>
                <a:gridCol w="7699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594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97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ar-SA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选项</a:t>
                      </a:r>
                      <a:endParaRPr kumimoji="0" 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ar-SA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作用</a:t>
                      </a:r>
                      <a:endParaRPr kumimoji="0" 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-a</a:t>
                      </a:r>
                      <a:endParaRPr kumimoji="0" lang="zh-CN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ar-SA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把全部的文件系统和各分区的磁盘使用情况列出来。</a:t>
                      </a:r>
                      <a:endParaRPr kumimoji="0" 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-i</a:t>
                      </a:r>
                      <a:endParaRPr kumimoji="0" lang="zh-CN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ar-SA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列出</a:t>
                      </a: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i-nodes</a:t>
                      </a:r>
                      <a:r>
                        <a:rPr kumimoji="0" lang="ar-SA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（</a:t>
                      </a: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i</a:t>
                      </a:r>
                      <a:r>
                        <a:rPr kumimoji="0" lang="ar-SA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结点）的使用量。</a:t>
                      </a:r>
                      <a:endParaRPr kumimoji="0" 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-k</a:t>
                      </a:r>
                      <a:endParaRPr kumimoji="0" lang="zh-CN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ar-SA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把各分区的大小和挂上来的文件分区的大小以</a:t>
                      </a: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kb</a:t>
                      </a:r>
                      <a:r>
                        <a:rPr kumimoji="0" lang="ar-SA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为单位表示</a:t>
                      </a:r>
                      <a:endParaRPr kumimoji="0" 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-h</a:t>
                      </a:r>
                      <a:endParaRPr kumimoji="0" lang="zh-CN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ar-SA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把各分区的大小和挂上来的文件分区的大小以</a:t>
                      </a: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GB</a:t>
                      </a:r>
                      <a:r>
                        <a:rPr kumimoji="0" lang="ar-SA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为单位表示</a:t>
                      </a:r>
                      <a:endParaRPr kumimoji="0" 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-t</a:t>
                      </a:r>
                      <a:endParaRPr kumimoji="0" lang="zh-CN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ar-SA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列出某一个文件系统的所有分区磁盘空间使用量</a:t>
                      </a:r>
                      <a:endParaRPr kumimoji="0" 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-x</a:t>
                      </a:r>
                      <a:endParaRPr kumimoji="0" lang="zh-CN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ar-SA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列出不是某个文件系统的所有分区的使用量（和</a:t>
                      </a: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-t</a:t>
                      </a:r>
                      <a:r>
                        <a:rPr kumimoji="0" lang="ar-SA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选项相反）</a:t>
                      </a:r>
                      <a:endParaRPr kumimoji="0" 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-T</a:t>
                      </a:r>
                      <a:endParaRPr kumimoji="0" lang="zh-CN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ar-SA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列出每个分区所属文件系统的名称</a:t>
                      </a:r>
                      <a:endParaRPr kumimoji="0" 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33659054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2.6.3 df</a:t>
            </a:r>
            <a:r>
              <a:rPr lang="zh-CN" altLang="en-US"/>
              <a:t>命令</a:t>
            </a:r>
          </a:p>
        </p:txBody>
      </p:sp>
      <p:sp>
        <p:nvSpPr>
          <p:cNvPr id="145411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4541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688" y="1857375"/>
            <a:ext cx="7929562" cy="464343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54034102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2.6.4 du</a:t>
            </a:r>
            <a:r>
              <a:rPr lang="zh-CN" altLang="en-US"/>
              <a:t>命令</a:t>
            </a:r>
          </a:p>
        </p:txBody>
      </p:sp>
      <p:sp>
        <p:nvSpPr>
          <p:cNvPr id="146435" name="内容占位符 2"/>
          <p:cNvSpPr>
            <a:spLocks noGrp="1"/>
          </p:cNvSpPr>
          <p:nvPr>
            <p:ph idx="1"/>
          </p:nvPr>
        </p:nvSpPr>
        <p:spPr>
          <a:xfrm>
            <a:off x="395536" y="1268760"/>
            <a:ext cx="8229600" cy="4525963"/>
          </a:xfrm>
        </p:spPr>
        <p:txBody>
          <a:bodyPr/>
          <a:lstStyle/>
          <a:p>
            <a:r>
              <a:rPr lang="zh-CN" altLang="en-US" dirty="0"/>
              <a:t>功能：查看当前目录下所有文件及目录的信息。</a:t>
            </a:r>
            <a:endParaRPr lang="en-US" altLang="zh-CN" dirty="0"/>
          </a:p>
          <a:p>
            <a:r>
              <a:rPr lang="zh-CN" altLang="en-US" dirty="0"/>
              <a:t>格式：</a:t>
            </a:r>
            <a:r>
              <a:rPr lang="en-US" altLang="zh-CN" dirty="0"/>
              <a:t>du [</a:t>
            </a:r>
            <a:r>
              <a:rPr lang="zh-CN" altLang="en-US" dirty="0"/>
              <a:t>选项</a:t>
            </a:r>
            <a:r>
              <a:rPr lang="en-US" altLang="zh-CN" dirty="0"/>
              <a:t>]</a:t>
            </a:r>
          </a:p>
          <a:p>
            <a:r>
              <a:rPr lang="zh-CN" altLang="en-US" dirty="0"/>
              <a:t>选项：</a:t>
            </a: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0702708"/>
              </p:ext>
            </p:extLst>
          </p:nvPr>
        </p:nvGraphicFramePr>
        <p:xfrm>
          <a:off x="2195736" y="3140968"/>
          <a:ext cx="5286375" cy="3000378"/>
        </p:xfrm>
        <a:graphic>
          <a:graphicData uri="http://schemas.openxmlformats.org/drawingml/2006/table">
            <a:tbl>
              <a:tblPr/>
              <a:tblGrid>
                <a:gridCol w="8397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465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84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ar-SA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选项</a:t>
                      </a:r>
                      <a:endParaRPr kumimoji="0" 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ar-SA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作用</a:t>
                      </a:r>
                      <a:endParaRPr kumimoji="0" 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8463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-a</a:t>
                      </a:r>
                      <a:endParaRPr kumimoji="0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ar-SA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列出所有文件及目录的大小</a:t>
                      </a:r>
                      <a:endParaRPr kumimoji="0" 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9599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-h</a:t>
                      </a:r>
                      <a:endParaRPr kumimoji="0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ar-SA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以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Gb</a:t>
                      </a:r>
                      <a:r>
                        <a:rPr kumimoji="0" lang="ar-SA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或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Mb</a:t>
                      </a:r>
                      <a:r>
                        <a:rPr kumimoji="0" lang="ar-SA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等形式显示文件或目录的大小</a:t>
                      </a:r>
                      <a:endParaRPr kumimoji="0" 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8463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-b</a:t>
                      </a:r>
                      <a:endParaRPr kumimoji="0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ar-SA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显示目录和文件的大小，以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B</a:t>
                      </a:r>
                      <a:r>
                        <a:rPr kumimoji="0" lang="ar-SA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为单位</a:t>
                      </a:r>
                      <a:endParaRPr kumimoji="0" 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8463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-c</a:t>
                      </a:r>
                      <a:endParaRPr kumimoji="0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ar-SA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最后加上一个总计</a:t>
                      </a:r>
                      <a:endParaRPr kumimoji="0" 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8463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-s</a:t>
                      </a:r>
                      <a:endParaRPr kumimoji="0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ar-SA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只列出各文件大小的总和</a:t>
                      </a:r>
                      <a:endParaRPr kumimoji="0" 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8463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-x</a:t>
                      </a:r>
                      <a:endParaRPr kumimoji="0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ar-SA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值计算属于同一个文件系统的文件</a:t>
                      </a:r>
                      <a:endParaRPr kumimoji="0" 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2340707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2.6.4 du</a:t>
            </a:r>
            <a:r>
              <a:rPr lang="zh-CN" altLang="en-US"/>
              <a:t>命令</a:t>
            </a:r>
          </a:p>
        </p:txBody>
      </p:sp>
      <p:sp>
        <p:nvSpPr>
          <p:cNvPr id="147459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4746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725" y="1412776"/>
            <a:ext cx="7300913" cy="49291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42501232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2.6.5 fsck</a:t>
            </a:r>
            <a:r>
              <a:rPr lang="zh-CN" altLang="en-US"/>
              <a:t>命令</a:t>
            </a:r>
          </a:p>
        </p:txBody>
      </p:sp>
      <p:sp>
        <p:nvSpPr>
          <p:cNvPr id="14848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功能：硬盘检测。该命令只能由</a:t>
            </a:r>
            <a:r>
              <a:rPr lang="en-US" altLang="zh-CN"/>
              <a:t>root</a:t>
            </a:r>
            <a:r>
              <a:rPr lang="zh-CN" altLang="en-US"/>
              <a:t>用户执行，通过命令执行来检测硬盘是否有问题。</a:t>
            </a:r>
            <a:endParaRPr lang="en-US" altLang="zh-CN"/>
          </a:p>
          <a:p>
            <a:r>
              <a:rPr lang="zh-CN" altLang="en-US"/>
              <a:t>格式：</a:t>
            </a:r>
            <a:r>
              <a:rPr lang="en-US" altLang="zh-CN"/>
              <a:t>fsck </a:t>
            </a:r>
            <a:r>
              <a:rPr lang="zh-CN" altLang="en-US"/>
              <a:t>分区名</a:t>
            </a:r>
          </a:p>
        </p:txBody>
      </p:sp>
    </p:spTree>
    <p:extLst>
      <p:ext uri="{BB962C8B-B14F-4D97-AF65-F5344CB8AC3E}">
        <p14:creationId xmlns:p14="http://schemas.microsoft.com/office/powerpoint/2010/main" val="2356573282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2.7 </a:t>
            </a:r>
            <a:r>
              <a:rPr lang="zh-CN" altLang="en-US"/>
              <a:t>关机重启命令</a:t>
            </a:r>
          </a:p>
        </p:txBody>
      </p:sp>
      <p:sp>
        <p:nvSpPr>
          <p:cNvPr id="149507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2.7.1 shutdown</a:t>
            </a:r>
            <a:r>
              <a:rPr lang="zh-CN" altLang="en-US"/>
              <a:t>命令</a:t>
            </a:r>
            <a:endParaRPr lang="en-US" altLang="zh-CN"/>
          </a:p>
          <a:p>
            <a:r>
              <a:rPr lang="en-US" altLang="zh-CN"/>
              <a:t>2.7.2 halt</a:t>
            </a:r>
            <a:r>
              <a:rPr lang="zh-CN" altLang="en-US"/>
              <a:t>命令</a:t>
            </a:r>
            <a:endParaRPr lang="en-US" altLang="zh-CN"/>
          </a:p>
          <a:p>
            <a:r>
              <a:rPr lang="en-US" altLang="zh-CN"/>
              <a:t>2.7.3 poweroff</a:t>
            </a:r>
            <a:r>
              <a:rPr lang="zh-CN" altLang="en-US"/>
              <a:t>命令</a:t>
            </a:r>
            <a:endParaRPr lang="en-US" altLang="zh-CN"/>
          </a:p>
          <a:p>
            <a:r>
              <a:rPr lang="en-US" altLang="zh-CN"/>
              <a:t>2.7.4 reboot</a:t>
            </a:r>
            <a:r>
              <a:rPr lang="zh-CN" altLang="en-US"/>
              <a:t>命令</a:t>
            </a:r>
            <a:endParaRPr lang="en-US" altLang="zh-CN"/>
          </a:p>
          <a:p>
            <a:r>
              <a:rPr lang="en-US" altLang="zh-CN"/>
              <a:t>2.7.5 init</a:t>
            </a:r>
            <a:r>
              <a:rPr lang="zh-CN" altLang="en-US"/>
              <a:t>命令</a:t>
            </a:r>
          </a:p>
        </p:txBody>
      </p:sp>
    </p:spTree>
    <p:extLst>
      <p:ext uri="{BB962C8B-B14F-4D97-AF65-F5344CB8AC3E}">
        <p14:creationId xmlns:p14="http://schemas.microsoft.com/office/powerpoint/2010/main" val="991547838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2.7.1 shutdown</a:t>
            </a:r>
            <a:r>
              <a:rPr lang="zh-CN" altLang="en-US"/>
              <a:t>命令</a:t>
            </a:r>
          </a:p>
        </p:txBody>
      </p:sp>
      <p:sp>
        <p:nvSpPr>
          <p:cNvPr id="150531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功能：安全关机。</a:t>
            </a:r>
            <a:endParaRPr lang="en-US" altLang="zh-CN"/>
          </a:p>
          <a:p>
            <a:r>
              <a:rPr lang="zh-CN" altLang="en-US"/>
              <a:t>格式：</a:t>
            </a:r>
            <a:r>
              <a:rPr lang="en-US" altLang="zh-CN"/>
              <a:t>shutdown [</a:t>
            </a:r>
            <a:r>
              <a:rPr lang="zh-CN" altLang="en-US"/>
              <a:t>选项</a:t>
            </a:r>
            <a:r>
              <a:rPr lang="en-US" altLang="zh-CN"/>
              <a:t>] [</a:t>
            </a:r>
            <a:r>
              <a:rPr lang="zh-CN" altLang="en-US"/>
              <a:t>时间</a:t>
            </a:r>
            <a:r>
              <a:rPr lang="en-US" altLang="zh-CN"/>
              <a:t>] [</a:t>
            </a:r>
            <a:r>
              <a:rPr lang="zh-CN" altLang="en-US"/>
              <a:t>警告信息</a:t>
            </a:r>
            <a:r>
              <a:rPr lang="en-US" altLang="zh-CN"/>
              <a:t>]</a:t>
            </a:r>
          </a:p>
          <a:p>
            <a:r>
              <a:rPr lang="zh-CN" altLang="en-US"/>
              <a:t>选项：</a:t>
            </a:r>
          </a:p>
        </p:txBody>
      </p:sp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2500313" y="4071938"/>
          <a:ext cx="4357687" cy="2209800"/>
        </p:xfrm>
        <a:graphic>
          <a:graphicData uri="http://schemas.openxmlformats.org/drawingml/2006/table">
            <a:tbl>
              <a:tblPr/>
              <a:tblGrid>
                <a:gridCol w="793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639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00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ar-SA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选项</a:t>
                      </a:r>
                      <a:endParaRPr kumimoji="0" 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ar-SA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作用</a:t>
                      </a:r>
                      <a:endParaRPr kumimoji="0" 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0050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-h</a:t>
                      </a:r>
                      <a:endParaRPr kumimoji="0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ar-SA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将系统服务停掉然后安全关机</a:t>
                      </a:r>
                      <a:endParaRPr kumimoji="0" 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0050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-r</a:t>
                      </a:r>
                      <a:endParaRPr kumimoji="0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ar-SA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将系统服务停掉然后安全重启</a:t>
                      </a:r>
                      <a:endParaRPr kumimoji="0" 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0050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-k</a:t>
                      </a:r>
                      <a:endParaRPr kumimoji="0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ar-SA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不真正关机，只是发出警告信息</a:t>
                      </a:r>
                      <a:endParaRPr kumimoji="0" 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0050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-t</a:t>
                      </a:r>
                      <a:endParaRPr kumimoji="0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ar-SA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在规定的时间后关机</a:t>
                      </a:r>
                      <a:endParaRPr kumimoji="0" 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42506884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2.7.1 shutdown</a:t>
            </a:r>
            <a:r>
              <a:rPr lang="zh-CN" altLang="en-US"/>
              <a:t>命令</a:t>
            </a:r>
          </a:p>
        </p:txBody>
      </p:sp>
      <p:sp>
        <p:nvSpPr>
          <p:cNvPr id="151555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举例：系统在</a:t>
            </a:r>
            <a:r>
              <a:rPr lang="en-US" altLang="zh-CN"/>
              <a:t>2min</a:t>
            </a:r>
            <a:r>
              <a:rPr lang="zh-CN" altLang="en-US"/>
              <a:t>后关机</a:t>
            </a:r>
            <a:endParaRPr lang="en-US" altLang="zh-CN"/>
          </a:p>
          <a:p>
            <a:pPr>
              <a:buFont typeface="Wingdings" pitchFamily="2" charset="2"/>
              <a:buNone/>
            </a:pPr>
            <a:r>
              <a:rPr lang="en-US" altLang="zh-CN"/>
              <a:t>   shutdown –h +2</a:t>
            </a:r>
          </a:p>
          <a:p>
            <a:r>
              <a:rPr lang="zh-CN" altLang="en-US"/>
              <a:t>举例：系统在</a:t>
            </a:r>
            <a:r>
              <a:rPr lang="en-US" altLang="zh-CN"/>
              <a:t>22:00</a:t>
            </a:r>
            <a:r>
              <a:rPr lang="zh-CN" altLang="en-US"/>
              <a:t>关机</a:t>
            </a:r>
            <a:endParaRPr lang="en-US" altLang="zh-CN"/>
          </a:p>
          <a:p>
            <a:pPr>
              <a:buFont typeface="Wingdings" pitchFamily="2" charset="2"/>
              <a:buNone/>
            </a:pPr>
            <a:r>
              <a:rPr lang="en-US" altLang="zh-CN"/>
              <a:t>   shutdown –h 22:00</a:t>
            </a:r>
          </a:p>
          <a:p>
            <a:r>
              <a:rPr lang="zh-CN" altLang="en-US"/>
              <a:t>举例：系统在</a:t>
            </a:r>
            <a:r>
              <a:rPr lang="en-US" altLang="zh-CN"/>
              <a:t>1min</a:t>
            </a:r>
            <a:r>
              <a:rPr lang="zh-CN" altLang="en-US"/>
              <a:t>后重启，并通知用户进行保存操作。</a:t>
            </a:r>
            <a:endParaRPr lang="en-US" altLang="zh-CN"/>
          </a:p>
          <a:p>
            <a:pPr>
              <a:buFont typeface="Wingdings" pitchFamily="2" charset="2"/>
              <a:buNone/>
            </a:pPr>
            <a:r>
              <a:rPr lang="en-US" altLang="zh-CN"/>
              <a:t>   shutdown –r +1 </a:t>
            </a:r>
            <a:r>
              <a:rPr lang="zh-CN" altLang="en-US"/>
              <a:t>“</a:t>
            </a:r>
            <a:r>
              <a:rPr lang="en-US" altLang="zh-CN"/>
              <a:t>system will be reboot after 1 minuter</a:t>
            </a:r>
            <a:r>
              <a:rPr lang="zh-CN" altLang="en-US"/>
              <a:t>”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134495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SHELL</a:t>
            </a:r>
            <a:r>
              <a:rPr lang="zh-CN" altLang="en-US"/>
              <a:t>命令特点</a:t>
            </a:r>
          </a:p>
        </p:txBody>
      </p:sp>
      <p:sp>
        <p:nvSpPr>
          <p:cNvPr id="14339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1" indent="-342900">
              <a:lnSpc>
                <a:spcPct val="150000"/>
              </a:lnSpc>
              <a:buClr>
                <a:schemeClr val="tx2"/>
              </a:buClr>
              <a:buFont typeface="Wingdings" pitchFamily="2" charset="2"/>
              <a:buChar char="¡"/>
            </a:pPr>
            <a:r>
              <a:rPr lang="zh-CN" altLang="en-US" sz="2400" dirty="0"/>
              <a:t> 自动补全：输入文件名或命令的一部分，</a:t>
            </a:r>
            <a:r>
              <a:rPr lang="zh-CN" altLang="en-US" sz="2400" b="1" dirty="0"/>
              <a:t>按</a:t>
            </a:r>
            <a:r>
              <a:rPr lang="zh-CN" altLang="en-US" sz="2400" b="1" dirty="0">
                <a:solidFill>
                  <a:srgbClr val="FF0000"/>
                </a:solidFill>
              </a:rPr>
              <a:t>两次</a:t>
            </a:r>
            <a:r>
              <a:rPr lang="en-US" altLang="zh-CN" sz="2400" b="1" dirty="0">
                <a:solidFill>
                  <a:srgbClr val="FF0000"/>
                </a:solidFill>
              </a:rPr>
              <a:t>TAB</a:t>
            </a:r>
            <a:r>
              <a:rPr lang="zh-CN" altLang="en-US" sz="2400" b="1" dirty="0">
                <a:solidFill>
                  <a:srgbClr val="FF0000"/>
                </a:solidFill>
              </a:rPr>
              <a:t>键</a:t>
            </a:r>
            <a:r>
              <a:rPr lang="zh-CN" altLang="en-US" sz="2400" dirty="0"/>
              <a:t>可获取匹配的列表。</a:t>
            </a:r>
            <a:endParaRPr lang="en-US" altLang="zh-CN" sz="2400" dirty="0"/>
          </a:p>
          <a:p>
            <a:pPr marL="342900" lvl="1" indent="-342900">
              <a:lnSpc>
                <a:spcPct val="150000"/>
              </a:lnSpc>
              <a:buClr>
                <a:schemeClr val="tx2"/>
              </a:buClr>
              <a:buFont typeface="Wingdings" pitchFamily="2" charset="2"/>
              <a:buChar char="¡"/>
            </a:pPr>
            <a:endParaRPr lang="en-US" altLang="zh-CN" sz="2400" dirty="0"/>
          </a:p>
          <a:p>
            <a:pPr marL="342900" lvl="1" indent="-342900">
              <a:lnSpc>
                <a:spcPct val="150000"/>
              </a:lnSpc>
              <a:buClr>
                <a:schemeClr val="tx2"/>
              </a:buClr>
              <a:buFont typeface="Wingdings" pitchFamily="2" charset="2"/>
              <a:buChar char="¡"/>
            </a:pPr>
            <a:endParaRPr lang="en-US" altLang="zh-CN" sz="2400" dirty="0"/>
          </a:p>
          <a:p>
            <a:pPr marL="342900" lvl="1" indent="-342900">
              <a:lnSpc>
                <a:spcPct val="150000"/>
              </a:lnSpc>
              <a:buClr>
                <a:schemeClr val="tx2"/>
              </a:buClr>
              <a:buFont typeface="Wingdings" pitchFamily="2" charset="2"/>
              <a:buChar char="¡"/>
            </a:pPr>
            <a:r>
              <a:rPr lang="zh-CN" altLang="en-US" sz="2400" dirty="0"/>
              <a:t>查看历史：按上下箭头</a:t>
            </a:r>
            <a:endParaRPr lang="en-US" altLang="zh-CN" sz="2400" dirty="0"/>
          </a:p>
          <a:p>
            <a:pPr marL="342900" lvl="1" indent="-342900">
              <a:buClr>
                <a:schemeClr val="tx2"/>
              </a:buClr>
              <a:buFont typeface="Wingdings" pitchFamily="2" charset="2"/>
              <a:buChar char="¡"/>
            </a:pPr>
            <a:endParaRPr lang="zh-CN" altLang="en-US" sz="2400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73008648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2.7.2 halt</a:t>
            </a:r>
            <a:r>
              <a:rPr lang="zh-CN" altLang="en-US"/>
              <a:t>命令</a:t>
            </a:r>
          </a:p>
        </p:txBody>
      </p:sp>
      <p:sp>
        <p:nvSpPr>
          <p:cNvPr id="152579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功能：关机</a:t>
            </a:r>
            <a:endParaRPr lang="en-US" altLang="zh-CN"/>
          </a:p>
          <a:p>
            <a:r>
              <a:rPr lang="zh-CN" altLang="en-US"/>
              <a:t>格式：</a:t>
            </a:r>
            <a:r>
              <a:rPr lang="en-US" altLang="zh-CN"/>
              <a:t>halt [</a:t>
            </a:r>
            <a:r>
              <a:rPr lang="zh-CN" altLang="en-US"/>
              <a:t>选项</a:t>
            </a:r>
            <a:r>
              <a:rPr lang="en-US" altLang="zh-CN"/>
              <a:t>]</a:t>
            </a:r>
          </a:p>
          <a:p>
            <a:r>
              <a:rPr lang="zh-CN" altLang="en-US"/>
              <a:t>选项：常用选项</a:t>
            </a:r>
            <a:r>
              <a:rPr lang="en-US" altLang="zh-CN"/>
              <a:t>-f</a:t>
            </a:r>
            <a:r>
              <a:rPr lang="zh-CN" altLang="en-US"/>
              <a:t>，用于控制强行关机。</a:t>
            </a:r>
            <a:endParaRPr lang="en-US" altLang="zh-CN"/>
          </a:p>
          <a:p>
            <a:r>
              <a:rPr lang="zh-CN" altLang="en-US"/>
              <a:t>说明：</a:t>
            </a:r>
            <a:r>
              <a:rPr lang="en-US" altLang="zh-CN"/>
              <a:t>halt</a:t>
            </a:r>
            <a:r>
              <a:rPr lang="zh-CN" altLang="en-US"/>
              <a:t>命令单独使用时，等于执行</a:t>
            </a:r>
            <a:r>
              <a:rPr lang="en-US" altLang="zh-CN"/>
              <a:t>shutdown –h</a:t>
            </a:r>
            <a:r>
              <a:rPr lang="zh-CN" altLang="en-US"/>
              <a:t>命令。停掉系统服务后安全关机。执行</a:t>
            </a:r>
            <a:r>
              <a:rPr lang="en-US" altLang="zh-CN"/>
              <a:t>-f</a:t>
            </a:r>
            <a:r>
              <a:rPr lang="zh-CN" altLang="en-US"/>
              <a:t>选项后，不调用</a:t>
            </a:r>
            <a:r>
              <a:rPr lang="en-US" altLang="zh-CN"/>
              <a:t>shutdown</a:t>
            </a:r>
            <a:r>
              <a:rPr lang="zh-CN" altLang="en-US"/>
              <a:t>命令直接进行强行关机。</a:t>
            </a:r>
          </a:p>
        </p:txBody>
      </p:sp>
    </p:spTree>
    <p:extLst>
      <p:ext uri="{BB962C8B-B14F-4D97-AF65-F5344CB8AC3E}">
        <p14:creationId xmlns:p14="http://schemas.microsoft.com/office/powerpoint/2010/main" val="2689858680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2.7.3 poweroff</a:t>
            </a:r>
            <a:r>
              <a:rPr lang="zh-CN" altLang="en-US"/>
              <a:t>命令</a:t>
            </a:r>
          </a:p>
        </p:txBody>
      </p:sp>
      <p:sp>
        <p:nvSpPr>
          <p:cNvPr id="15360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功能：关机。</a:t>
            </a:r>
            <a:endParaRPr lang="en-US" altLang="zh-CN"/>
          </a:p>
          <a:p>
            <a:r>
              <a:rPr lang="zh-CN" altLang="en-US"/>
              <a:t>格式：</a:t>
            </a:r>
            <a:r>
              <a:rPr lang="en-US" altLang="zh-CN"/>
              <a:t>poweroff</a:t>
            </a:r>
          </a:p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4450320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2.7.4 reboot</a:t>
            </a:r>
            <a:r>
              <a:rPr lang="zh-CN" altLang="en-US"/>
              <a:t>命令</a:t>
            </a:r>
          </a:p>
        </p:txBody>
      </p:sp>
      <p:sp>
        <p:nvSpPr>
          <p:cNvPr id="154627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功能：重启系统</a:t>
            </a:r>
            <a:endParaRPr lang="en-US" altLang="zh-CN"/>
          </a:p>
          <a:p>
            <a:r>
              <a:rPr lang="zh-CN" altLang="en-US"/>
              <a:t>格式：</a:t>
            </a:r>
            <a:r>
              <a:rPr lang="en-US" altLang="zh-CN"/>
              <a:t>reboot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0682700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2.7.5 init</a:t>
            </a:r>
            <a:r>
              <a:rPr lang="zh-CN" altLang="en-US"/>
              <a:t>命令</a:t>
            </a:r>
          </a:p>
        </p:txBody>
      </p:sp>
      <p:sp>
        <p:nvSpPr>
          <p:cNvPr id="155651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000"/>
              <a:t>功能：切换</a:t>
            </a:r>
            <a:r>
              <a:rPr lang="en-US" altLang="zh-CN" sz="2000"/>
              <a:t>Ubuntu</a:t>
            </a:r>
            <a:r>
              <a:rPr lang="zh-CN" altLang="en-US" sz="2000"/>
              <a:t>的运行级别。</a:t>
            </a:r>
            <a:endParaRPr lang="en-US" altLang="zh-CN" sz="2000"/>
          </a:p>
          <a:p>
            <a:r>
              <a:rPr lang="zh-CN" altLang="en-US" sz="2000"/>
              <a:t>格式：</a:t>
            </a:r>
            <a:r>
              <a:rPr lang="en-US" altLang="zh-CN" sz="2000"/>
              <a:t>init [</a:t>
            </a:r>
            <a:r>
              <a:rPr lang="zh-CN" altLang="en-US" sz="2000"/>
              <a:t>运行级别</a:t>
            </a:r>
            <a:r>
              <a:rPr lang="en-US" altLang="zh-CN" sz="2000"/>
              <a:t>]</a:t>
            </a:r>
          </a:p>
          <a:p>
            <a:r>
              <a:rPr lang="zh-CN" altLang="en-US" sz="2000"/>
              <a:t>说明：</a:t>
            </a:r>
            <a:r>
              <a:rPr lang="en-US" altLang="zh-CN" sz="2000"/>
              <a:t>init</a:t>
            </a:r>
            <a:r>
              <a:rPr lang="zh-CN" altLang="en-US" sz="2000"/>
              <a:t>共有</a:t>
            </a:r>
            <a:r>
              <a:rPr lang="en-US" altLang="zh-CN" sz="2000"/>
              <a:t>7</a:t>
            </a:r>
            <a:r>
              <a:rPr lang="zh-CN" altLang="en-US" sz="2000"/>
              <a:t>个运行级别</a:t>
            </a:r>
            <a:endParaRPr lang="en-US" altLang="zh-CN" sz="2000"/>
          </a:p>
          <a:p>
            <a:pPr lvl="1"/>
            <a:r>
              <a:rPr lang="en-US" altLang="zh-CN" sz="2000"/>
              <a:t>0-</a:t>
            </a:r>
            <a:r>
              <a:rPr lang="zh-CN" altLang="en-US" sz="2000"/>
              <a:t>停机</a:t>
            </a:r>
            <a:endParaRPr lang="en-US" altLang="zh-CN" sz="2000"/>
          </a:p>
          <a:p>
            <a:pPr lvl="1"/>
            <a:r>
              <a:rPr lang="en-US" altLang="zh-CN" sz="2000"/>
              <a:t>1-</a:t>
            </a:r>
            <a:r>
              <a:rPr lang="zh-CN" altLang="en-US" sz="2000"/>
              <a:t>单用户模式</a:t>
            </a:r>
            <a:endParaRPr lang="en-US" altLang="zh-CN" sz="2000"/>
          </a:p>
          <a:p>
            <a:pPr lvl="1"/>
            <a:r>
              <a:rPr lang="en-US" altLang="zh-CN" sz="2000"/>
              <a:t>2-</a:t>
            </a:r>
            <a:r>
              <a:rPr lang="zh-CN" altLang="en-US" sz="2000"/>
              <a:t>多用户，没有</a:t>
            </a:r>
            <a:r>
              <a:rPr lang="en-US" altLang="zh-CN" sz="2000"/>
              <a:t>NFS</a:t>
            </a:r>
          </a:p>
          <a:p>
            <a:pPr lvl="1"/>
            <a:r>
              <a:rPr lang="en-US" altLang="zh-CN" sz="2000"/>
              <a:t>3-</a:t>
            </a:r>
            <a:r>
              <a:rPr lang="zh-CN" altLang="en-US" sz="2000"/>
              <a:t>完全多用户模式（标准的运行级）</a:t>
            </a:r>
            <a:endParaRPr lang="en-US" altLang="zh-CN" sz="2000"/>
          </a:p>
          <a:p>
            <a:pPr lvl="1"/>
            <a:r>
              <a:rPr lang="en-US" altLang="zh-CN" sz="2000"/>
              <a:t>4-</a:t>
            </a:r>
            <a:r>
              <a:rPr lang="zh-CN" altLang="en-US" sz="2000"/>
              <a:t>没有用到</a:t>
            </a:r>
            <a:endParaRPr lang="en-US" altLang="zh-CN" sz="2000"/>
          </a:p>
          <a:p>
            <a:pPr lvl="1"/>
            <a:r>
              <a:rPr lang="en-US" altLang="zh-CN" sz="2000"/>
              <a:t>5-X11</a:t>
            </a:r>
            <a:r>
              <a:rPr lang="zh-CN" altLang="en-US" sz="2000"/>
              <a:t>（</a:t>
            </a:r>
            <a:r>
              <a:rPr lang="en-US" altLang="zh-CN" sz="2000"/>
              <a:t>x window</a:t>
            </a:r>
            <a:r>
              <a:rPr lang="zh-CN" altLang="en-US" sz="2000"/>
              <a:t>）</a:t>
            </a:r>
            <a:endParaRPr lang="en-US" altLang="zh-CN" sz="2000"/>
          </a:p>
          <a:p>
            <a:pPr lvl="1"/>
            <a:r>
              <a:rPr lang="en-US" altLang="zh-CN" sz="2000"/>
              <a:t>6-</a:t>
            </a:r>
            <a:r>
              <a:rPr lang="zh-CN" altLang="en-US" sz="2000"/>
              <a:t>重新启动</a:t>
            </a:r>
            <a:endParaRPr lang="en-US" altLang="zh-CN" sz="2000"/>
          </a:p>
          <a:p>
            <a:r>
              <a:rPr lang="en-US" altLang="zh-CN" sz="2000"/>
              <a:t>Init</a:t>
            </a:r>
            <a:r>
              <a:rPr lang="zh-CN" altLang="en-US" sz="2000"/>
              <a:t>进程是系统启动进程，它是系统启动后的由内核创建的第一个进程，进程号为</a:t>
            </a:r>
            <a:r>
              <a:rPr lang="en-US" altLang="zh-CN" sz="2000"/>
              <a:t>1。</a:t>
            </a:r>
            <a:endParaRPr lang="zh-CN" altLang="en-US" sz="2000"/>
          </a:p>
        </p:txBody>
      </p:sp>
    </p:spTree>
    <p:extLst>
      <p:ext uri="{BB962C8B-B14F-4D97-AF65-F5344CB8AC3E}">
        <p14:creationId xmlns:p14="http://schemas.microsoft.com/office/powerpoint/2010/main" val="4121871792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2.8 </a:t>
            </a:r>
            <a:r>
              <a:rPr lang="zh-CN" altLang="en-US"/>
              <a:t>变换用户身份命令</a:t>
            </a:r>
          </a:p>
        </p:txBody>
      </p:sp>
      <p:sp>
        <p:nvSpPr>
          <p:cNvPr id="156675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2.8.1 </a:t>
            </a:r>
            <a:r>
              <a:rPr lang="zh-CN" altLang="en-US"/>
              <a:t>激活与锁定</a:t>
            </a:r>
            <a:r>
              <a:rPr lang="en-US" altLang="zh-CN"/>
              <a:t>root</a:t>
            </a:r>
            <a:r>
              <a:rPr lang="zh-CN" altLang="en-US"/>
              <a:t>用户</a:t>
            </a:r>
            <a:endParaRPr lang="en-US" altLang="zh-CN"/>
          </a:p>
          <a:p>
            <a:r>
              <a:rPr lang="en-US" altLang="zh-CN"/>
              <a:t>2.8.2 su</a:t>
            </a:r>
            <a:r>
              <a:rPr lang="zh-CN" altLang="en-US"/>
              <a:t>命令</a:t>
            </a:r>
            <a:endParaRPr lang="en-US" altLang="zh-CN"/>
          </a:p>
          <a:p>
            <a:r>
              <a:rPr lang="en-US" altLang="zh-CN"/>
              <a:t>2.8.3 sudo</a:t>
            </a:r>
            <a:r>
              <a:rPr lang="zh-CN" altLang="en-US"/>
              <a:t>命令</a:t>
            </a:r>
            <a:endParaRPr lang="en-US" altLang="zh-CN"/>
          </a:p>
          <a:p>
            <a:r>
              <a:rPr lang="en-US" altLang="zh-CN"/>
              <a:t>2.8.4 useradd</a:t>
            </a:r>
            <a:r>
              <a:rPr lang="zh-CN" altLang="en-US"/>
              <a:t>命令</a:t>
            </a:r>
            <a:endParaRPr lang="en-US" altLang="zh-CN"/>
          </a:p>
          <a:p>
            <a:r>
              <a:rPr lang="en-US" altLang="zh-CN"/>
              <a:t>2.8.5 passwd</a:t>
            </a:r>
            <a:r>
              <a:rPr lang="zh-CN" altLang="en-US"/>
              <a:t>命令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41047380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2.8.1 </a:t>
            </a:r>
            <a:r>
              <a:rPr lang="zh-CN" altLang="en-US" dirty="0"/>
              <a:t>激活</a:t>
            </a:r>
            <a:r>
              <a:rPr lang="en-US" altLang="zh-CN" dirty="0"/>
              <a:t>root</a:t>
            </a:r>
            <a:r>
              <a:rPr lang="zh-CN" altLang="en-US" dirty="0"/>
              <a:t>用户</a:t>
            </a:r>
          </a:p>
        </p:txBody>
      </p:sp>
      <p:sp>
        <p:nvSpPr>
          <p:cNvPr id="157699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激活</a:t>
            </a:r>
            <a:r>
              <a:rPr lang="en-US" altLang="zh-CN" dirty="0"/>
              <a:t>root</a:t>
            </a:r>
            <a:r>
              <a:rPr lang="zh-CN" altLang="en-US" dirty="0"/>
              <a:t>用户，修改</a:t>
            </a:r>
            <a:r>
              <a:rPr lang="en-US" altLang="zh-CN" dirty="0"/>
              <a:t>root</a:t>
            </a:r>
            <a:r>
              <a:rPr lang="zh-CN" altLang="en-US" dirty="0"/>
              <a:t>密码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15770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0188" y="2786063"/>
            <a:ext cx="7359650" cy="34290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67649855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2.8.2 su</a:t>
            </a:r>
            <a:r>
              <a:rPr lang="zh-CN" altLang="en-US"/>
              <a:t>命令</a:t>
            </a:r>
          </a:p>
        </p:txBody>
      </p:sp>
      <p:sp>
        <p:nvSpPr>
          <p:cNvPr id="159747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功能：切换用户。</a:t>
            </a:r>
            <a:endParaRPr lang="en-US" altLang="zh-CN"/>
          </a:p>
          <a:p>
            <a:r>
              <a:rPr lang="zh-CN" altLang="en-US"/>
              <a:t>格式：</a:t>
            </a:r>
            <a:r>
              <a:rPr lang="en-US" altLang="zh-CN"/>
              <a:t>su </a:t>
            </a:r>
            <a:r>
              <a:rPr lang="zh-CN" altLang="en-US"/>
              <a:t>用户名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33066187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2.8.3 sudo</a:t>
            </a:r>
            <a:r>
              <a:rPr lang="zh-CN" altLang="en-US"/>
              <a:t>命令</a:t>
            </a:r>
          </a:p>
        </p:txBody>
      </p:sp>
      <p:sp>
        <p:nvSpPr>
          <p:cNvPr id="160771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功能：该命令的含义是“</a:t>
            </a:r>
            <a:r>
              <a:rPr lang="en-US" altLang="zh-CN"/>
              <a:t>super do</a:t>
            </a:r>
            <a:r>
              <a:rPr lang="zh-CN" altLang="en-US"/>
              <a:t>”，是指以超级管理员地身份执行某种操作。</a:t>
            </a:r>
            <a:endParaRPr lang="en-US" altLang="zh-CN"/>
          </a:p>
          <a:p>
            <a:r>
              <a:rPr lang="zh-CN" altLang="en-US"/>
              <a:t>格式：</a:t>
            </a:r>
            <a:r>
              <a:rPr lang="en-US" altLang="zh-CN"/>
              <a:t>sudo </a:t>
            </a:r>
            <a:r>
              <a:rPr lang="zh-CN" altLang="en-US"/>
              <a:t>命令</a:t>
            </a:r>
          </a:p>
        </p:txBody>
      </p:sp>
    </p:spTree>
    <p:extLst>
      <p:ext uri="{BB962C8B-B14F-4D97-AF65-F5344CB8AC3E}">
        <p14:creationId xmlns:p14="http://schemas.microsoft.com/office/powerpoint/2010/main" val="3935714532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2.8.4 useradd</a:t>
            </a:r>
            <a:r>
              <a:rPr lang="zh-CN" altLang="en-US"/>
              <a:t>命令</a:t>
            </a:r>
          </a:p>
        </p:txBody>
      </p:sp>
      <p:sp>
        <p:nvSpPr>
          <p:cNvPr id="161795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功能：创建一个新用户。</a:t>
            </a:r>
            <a:endParaRPr lang="en-US" altLang="zh-CN"/>
          </a:p>
          <a:p>
            <a:r>
              <a:rPr lang="zh-CN" altLang="en-US"/>
              <a:t>格式：</a:t>
            </a:r>
            <a:r>
              <a:rPr lang="en-US" altLang="zh-CN"/>
              <a:t>useradd </a:t>
            </a:r>
            <a:r>
              <a:rPr lang="zh-CN" altLang="en-US"/>
              <a:t>新用户名</a:t>
            </a:r>
            <a:endParaRPr lang="en-US" altLang="zh-CN"/>
          </a:p>
          <a:p>
            <a:r>
              <a:rPr lang="zh-CN" altLang="en-US"/>
              <a:t>说明：</a:t>
            </a:r>
            <a:r>
              <a:rPr lang="en-US" altLang="zh-CN"/>
              <a:t>root</a:t>
            </a:r>
            <a:r>
              <a:rPr lang="zh-CN" altLang="en-US"/>
              <a:t>用户操作</a:t>
            </a:r>
            <a:endParaRPr lang="en-US" altLang="zh-CN"/>
          </a:p>
          <a:p>
            <a:r>
              <a:rPr lang="zh-CN" altLang="en-US"/>
              <a:t>举例：</a:t>
            </a:r>
            <a:r>
              <a:rPr lang="en-US" altLang="zh-CN"/>
              <a:t>useradd zhang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1784688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88639"/>
            <a:ext cx="7920880" cy="62905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直接连接符 4"/>
          <p:cNvCxnSpPr/>
          <p:nvPr/>
        </p:nvCxnSpPr>
        <p:spPr bwMode="auto">
          <a:xfrm>
            <a:off x="6444208" y="6165304"/>
            <a:ext cx="1008112" cy="0"/>
          </a:xfrm>
          <a:prstGeom prst="line">
            <a:avLst/>
          </a:prstGeom>
          <a:solidFill>
            <a:schemeClr val="accent1"/>
          </a:solidFill>
          <a:ln w="444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" name="直接连接符 6"/>
          <p:cNvCxnSpPr/>
          <p:nvPr/>
        </p:nvCxnSpPr>
        <p:spPr bwMode="auto">
          <a:xfrm>
            <a:off x="3203848" y="3429000"/>
            <a:ext cx="1872208" cy="0"/>
          </a:xfrm>
          <a:prstGeom prst="line">
            <a:avLst/>
          </a:prstGeom>
          <a:solidFill>
            <a:schemeClr val="accent1"/>
          </a:solidFill>
          <a:ln w="444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28212997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SHELL</a:t>
            </a:r>
            <a:r>
              <a:rPr lang="zh-CN" altLang="en-US"/>
              <a:t>命令使用方法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1520" y="1124744"/>
            <a:ext cx="8775700" cy="5084440"/>
          </a:xfrm>
        </p:spPr>
        <p:txBody>
          <a:bodyPr/>
          <a:lstStyle/>
          <a:p>
            <a:pPr eaLnBrk="1" hangingPunct="1"/>
            <a:r>
              <a:rPr lang="zh-CN" altLang="en-US" sz="3600" dirty="0"/>
              <a:t>标准输入</a:t>
            </a:r>
            <a:r>
              <a:rPr lang="en-US" altLang="zh-CN" sz="3600" dirty="0"/>
              <a:t>/</a:t>
            </a:r>
            <a:r>
              <a:rPr lang="zh-CN" altLang="en-US" sz="3600" dirty="0"/>
              <a:t>输出、管道和重定向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zh-CN" altLang="en-US" sz="2400" dirty="0"/>
              <a:t>         操作系统在默认的情况下有标准的输入和输出（</a:t>
            </a:r>
            <a:r>
              <a:rPr lang="en-US" altLang="zh-CN" sz="2400" dirty="0"/>
              <a:t>I/O</a:t>
            </a:r>
            <a:r>
              <a:rPr lang="zh-CN" altLang="en-US" sz="2400" dirty="0"/>
              <a:t>）设备如键盘、显示器等，但在某种情况下，使用</a:t>
            </a:r>
            <a:r>
              <a:rPr lang="zh-CN" altLang="en-US" sz="2400" dirty="0">
                <a:latin typeface="Arial" pitchFamily="34" charset="0"/>
              </a:rPr>
              <a:t> </a:t>
            </a:r>
            <a:r>
              <a:rPr lang="en-US" altLang="zh-CN" sz="2400" dirty="0"/>
              <a:t>Shell</a:t>
            </a:r>
            <a:r>
              <a:rPr lang="zh-CN" altLang="en-US" sz="2400" dirty="0"/>
              <a:t>时要改变系统所认定的标准输入</a:t>
            </a:r>
            <a:r>
              <a:rPr lang="en-US" altLang="zh-CN" sz="2400" dirty="0"/>
              <a:t>/</a:t>
            </a:r>
            <a:r>
              <a:rPr lang="zh-CN" altLang="en-US" sz="2400" dirty="0"/>
              <a:t>输出，或者改变标准输入</a:t>
            </a:r>
            <a:r>
              <a:rPr lang="en-US" altLang="zh-CN" sz="2400" dirty="0"/>
              <a:t>/</a:t>
            </a:r>
            <a:r>
              <a:rPr lang="zh-CN" altLang="en-US" sz="2400" dirty="0"/>
              <a:t>输出的目标（即重定向）。</a:t>
            </a:r>
          </a:p>
          <a:p>
            <a:pPr lvl="1" eaLnBrk="1" hangingPunct="1"/>
            <a:r>
              <a:rPr lang="zh-CN" altLang="en-US" sz="2400" dirty="0"/>
              <a:t>管道：</a:t>
            </a:r>
            <a:r>
              <a:rPr lang="en-US" altLang="zh-CN" sz="2400" dirty="0"/>
              <a:t>|</a:t>
            </a:r>
          </a:p>
          <a:p>
            <a:pPr lvl="2" eaLnBrk="1" hangingPunct="1"/>
            <a:r>
              <a:rPr lang="zh-CN" altLang="en-US" sz="2000" dirty="0"/>
              <a:t>管道就是将前一个命令的标准输出作为后一个命令的标准输入。</a:t>
            </a:r>
          </a:p>
          <a:p>
            <a:pPr lvl="2" eaLnBrk="1" hangingPunct="1"/>
            <a:r>
              <a:rPr lang="zh-CN" altLang="en-US" sz="2000" dirty="0"/>
              <a:t>如：</a:t>
            </a:r>
            <a:r>
              <a:rPr lang="en-US" altLang="zh-CN" sz="2000" b="1" dirty="0">
                <a:solidFill>
                  <a:srgbClr val="FF0000"/>
                </a:solidFill>
              </a:rPr>
              <a:t># ls |more  </a:t>
            </a:r>
            <a:r>
              <a:rPr lang="en-US" altLang="zh-CN" sz="2000" b="1" dirty="0">
                <a:solidFill>
                  <a:srgbClr val="006600"/>
                </a:solidFill>
              </a:rPr>
              <a:t>//</a:t>
            </a:r>
            <a:r>
              <a:rPr lang="zh-CN" altLang="en-US" sz="2000" b="1" dirty="0">
                <a:solidFill>
                  <a:srgbClr val="006600"/>
                </a:solidFill>
              </a:rPr>
              <a:t>这里的</a:t>
            </a:r>
            <a:r>
              <a:rPr lang="zh-CN" altLang="en-US" sz="2000" b="1" dirty="0">
                <a:solidFill>
                  <a:srgbClr val="006600"/>
                </a:solidFill>
                <a:latin typeface="Arial" pitchFamily="34" charset="0"/>
              </a:rPr>
              <a:t>“</a:t>
            </a:r>
            <a:r>
              <a:rPr lang="en-US" altLang="zh-CN" sz="2000" b="1" dirty="0">
                <a:solidFill>
                  <a:srgbClr val="006600"/>
                </a:solidFill>
              </a:rPr>
              <a:t>|</a:t>
            </a:r>
            <a:r>
              <a:rPr lang="en-US" altLang="zh-CN" sz="2000" b="1" dirty="0">
                <a:solidFill>
                  <a:srgbClr val="006600"/>
                </a:solidFill>
                <a:latin typeface="Arial" pitchFamily="34" charset="0"/>
              </a:rPr>
              <a:t>”</a:t>
            </a:r>
            <a:r>
              <a:rPr lang="zh-CN" altLang="en-US" sz="2000" b="1" dirty="0">
                <a:solidFill>
                  <a:srgbClr val="006600"/>
                </a:solidFill>
              </a:rPr>
              <a:t>就是管道符，作用是将</a:t>
            </a:r>
            <a:r>
              <a:rPr lang="en-US" altLang="zh-CN" sz="2000" b="1" dirty="0" err="1">
                <a:solidFill>
                  <a:srgbClr val="006600"/>
                </a:solidFill>
              </a:rPr>
              <a:t>ls</a:t>
            </a:r>
            <a:r>
              <a:rPr lang="zh-CN" altLang="en-US" sz="2000" b="1" dirty="0">
                <a:solidFill>
                  <a:srgbClr val="006600"/>
                </a:solidFill>
              </a:rPr>
              <a:t>命令所产生的内容以管道的形式输出</a:t>
            </a:r>
            <a:r>
              <a:rPr lang="en-US" altLang="zh-CN" sz="2000" b="1" dirty="0">
                <a:solidFill>
                  <a:srgbClr val="006600"/>
                </a:solidFill>
              </a:rPr>
              <a:t>more</a:t>
            </a:r>
            <a:r>
              <a:rPr lang="zh-CN" altLang="en-US" sz="2000" b="1" dirty="0">
                <a:solidFill>
                  <a:srgbClr val="006600"/>
                </a:solidFill>
              </a:rPr>
              <a:t>命令中，</a:t>
            </a:r>
            <a:r>
              <a:rPr lang="en-US" altLang="zh-CN" sz="2000" b="1" dirty="0">
                <a:solidFill>
                  <a:srgbClr val="006600"/>
                </a:solidFill>
              </a:rPr>
              <a:t>more</a:t>
            </a:r>
            <a:r>
              <a:rPr lang="zh-CN" altLang="en-US" sz="2000" b="1" dirty="0">
                <a:solidFill>
                  <a:srgbClr val="006600"/>
                </a:solidFill>
              </a:rPr>
              <a:t>和</a:t>
            </a:r>
            <a:r>
              <a:rPr lang="en-US" altLang="zh-CN" sz="2000" b="1" dirty="0">
                <a:solidFill>
                  <a:srgbClr val="006600"/>
                </a:solidFill>
              </a:rPr>
              <a:t>less</a:t>
            </a:r>
            <a:r>
              <a:rPr lang="zh-CN" altLang="en-US" sz="2000" b="1" dirty="0">
                <a:solidFill>
                  <a:srgbClr val="006600"/>
                </a:solidFill>
              </a:rPr>
              <a:t>（可往前查看）作用都是分屏。（按</a:t>
            </a:r>
            <a:r>
              <a:rPr lang="en-US" altLang="zh-CN" sz="2000" b="1" dirty="0">
                <a:solidFill>
                  <a:srgbClr val="006600"/>
                </a:solidFill>
              </a:rPr>
              <a:t>q</a:t>
            </a:r>
            <a:r>
              <a:rPr lang="zh-CN" altLang="en-US" sz="2000" b="1" dirty="0">
                <a:solidFill>
                  <a:srgbClr val="006600"/>
                </a:solidFill>
              </a:rPr>
              <a:t>键退出）</a:t>
            </a:r>
          </a:p>
          <a:p>
            <a:pPr lvl="3" eaLnBrk="1" hangingPunct="1"/>
            <a:r>
              <a:rPr lang="zh-CN" altLang="en-US" sz="1800" dirty="0"/>
              <a:t>  </a:t>
            </a:r>
            <a:r>
              <a:rPr lang="en-US" altLang="zh-CN" sz="1800" dirty="0">
                <a:solidFill>
                  <a:srgbClr val="FF0000"/>
                </a:solidFill>
              </a:rPr>
              <a:t># </a:t>
            </a:r>
            <a:r>
              <a:rPr lang="en-US" altLang="zh-CN" sz="1800" dirty="0" err="1">
                <a:solidFill>
                  <a:srgbClr val="FF0000"/>
                </a:solidFill>
              </a:rPr>
              <a:t>ls</a:t>
            </a:r>
            <a:r>
              <a:rPr lang="en-US" altLang="zh-CN" sz="1800" dirty="0">
                <a:solidFill>
                  <a:srgbClr val="FF0000"/>
                </a:solidFill>
              </a:rPr>
              <a:t> |less</a:t>
            </a:r>
          </a:p>
          <a:p>
            <a:pPr lvl="3" eaLnBrk="1" hangingPunct="1"/>
            <a:r>
              <a:rPr lang="en-US" altLang="zh-CN" sz="1800" dirty="0">
                <a:solidFill>
                  <a:srgbClr val="FF0000"/>
                </a:solidFill>
              </a:rPr>
              <a:t># cat |more</a:t>
            </a:r>
          </a:p>
        </p:txBody>
      </p:sp>
    </p:spTree>
    <p:extLst>
      <p:ext uri="{BB962C8B-B14F-4D97-AF65-F5344CB8AC3E}">
        <p14:creationId xmlns:p14="http://schemas.microsoft.com/office/powerpoint/2010/main" val="2055241349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2.8.5 passwd</a:t>
            </a:r>
            <a:r>
              <a:rPr lang="zh-CN" altLang="en-US"/>
              <a:t>命令</a:t>
            </a:r>
          </a:p>
        </p:txBody>
      </p:sp>
      <p:sp>
        <p:nvSpPr>
          <p:cNvPr id="162819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功能：修改用户密码。</a:t>
            </a:r>
            <a:endParaRPr lang="en-US" altLang="zh-CN"/>
          </a:p>
          <a:p>
            <a:r>
              <a:rPr lang="zh-CN" altLang="en-US"/>
              <a:t>格式：</a:t>
            </a:r>
            <a:r>
              <a:rPr lang="en-US" altLang="zh-CN"/>
              <a:t>passwd </a:t>
            </a:r>
            <a:r>
              <a:rPr lang="zh-CN" altLang="en-US"/>
              <a:t>用户名</a:t>
            </a:r>
            <a:endParaRPr lang="en-US" altLang="zh-CN"/>
          </a:p>
          <a:p>
            <a:r>
              <a:rPr lang="zh-CN" altLang="en-US"/>
              <a:t>说明：</a:t>
            </a:r>
            <a:r>
              <a:rPr lang="en-US" altLang="zh-CN"/>
              <a:t>root</a:t>
            </a:r>
            <a:r>
              <a:rPr lang="zh-CN" altLang="en-US"/>
              <a:t>用户执行。</a:t>
            </a:r>
            <a:endParaRPr lang="en-US" altLang="zh-CN"/>
          </a:p>
          <a:p>
            <a:r>
              <a:rPr lang="zh-CN" altLang="en-US"/>
              <a:t>举例：</a:t>
            </a:r>
            <a:r>
              <a:rPr lang="en-US" altLang="zh-CN"/>
              <a:t>passwd zhang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7956504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2.9 </a:t>
            </a:r>
            <a:r>
              <a:rPr lang="zh-CN" altLang="en-US"/>
              <a:t>网络操作命令</a:t>
            </a:r>
          </a:p>
        </p:txBody>
      </p:sp>
      <p:sp>
        <p:nvSpPr>
          <p:cNvPr id="16384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2.9.1 </a:t>
            </a:r>
            <a:r>
              <a:rPr lang="en-US" altLang="zh-CN" dirty="0" err="1"/>
              <a:t>ifconfig</a:t>
            </a:r>
            <a:r>
              <a:rPr lang="zh-CN" altLang="en-US" dirty="0"/>
              <a:t>命令</a:t>
            </a:r>
            <a:endParaRPr lang="en-US" altLang="zh-CN" dirty="0"/>
          </a:p>
          <a:p>
            <a:r>
              <a:rPr lang="en-US" altLang="zh-CN" dirty="0"/>
              <a:t>2.9.2 ping</a:t>
            </a:r>
            <a:r>
              <a:rPr lang="zh-CN" altLang="en-US" dirty="0"/>
              <a:t>命令</a:t>
            </a:r>
            <a:endParaRPr lang="en-US" altLang="zh-CN" dirty="0"/>
          </a:p>
          <a:p>
            <a:r>
              <a:rPr lang="en-US" altLang="zh-CN" dirty="0"/>
              <a:t>2.9.3 </a:t>
            </a:r>
            <a:r>
              <a:rPr lang="en-US" altLang="zh-CN" dirty="0" err="1"/>
              <a:t>netstat</a:t>
            </a:r>
            <a:r>
              <a:rPr lang="zh-CN" altLang="en-US" dirty="0"/>
              <a:t>命令</a:t>
            </a:r>
            <a:endParaRPr lang="en-US" altLang="zh-CN" dirty="0"/>
          </a:p>
          <a:p>
            <a:r>
              <a:rPr lang="en-US" altLang="zh-CN" dirty="0"/>
              <a:t>2.9.4 ftp</a:t>
            </a:r>
            <a:r>
              <a:rPr lang="zh-CN" altLang="en-US" dirty="0"/>
              <a:t>命令和</a:t>
            </a:r>
            <a:r>
              <a:rPr lang="en-US" altLang="zh-CN" dirty="0"/>
              <a:t>bye</a:t>
            </a:r>
            <a:r>
              <a:rPr lang="zh-CN" altLang="en-US" dirty="0"/>
              <a:t>命令</a:t>
            </a:r>
            <a:endParaRPr lang="en-US" altLang="zh-CN" dirty="0"/>
          </a:p>
          <a:p>
            <a:r>
              <a:rPr lang="en-US" altLang="zh-CN" dirty="0"/>
              <a:t>2.9.5 telnet</a:t>
            </a:r>
            <a:r>
              <a:rPr lang="zh-CN" altLang="en-US" dirty="0"/>
              <a:t>和</a:t>
            </a:r>
            <a:r>
              <a:rPr lang="en-US" altLang="zh-CN" dirty="0"/>
              <a:t>logout</a:t>
            </a:r>
            <a:r>
              <a:rPr lang="zh-CN" altLang="en-US" dirty="0"/>
              <a:t>命令</a:t>
            </a:r>
          </a:p>
        </p:txBody>
      </p:sp>
    </p:spTree>
    <p:extLst>
      <p:ext uri="{BB962C8B-B14F-4D97-AF65-F5344CB8AC3E}">
        <p14:creationId xmlns:p14="http://schemas.microsoft.com/office/powerpoint/2010/main" val="4091332868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2.9.1 ifconfig</a:t>
            </a:r>
            <a:r>
              <a:rPr lang="zh-CN" altLang="en-US"/>
              <a:t>命令</a:t>
            </a:r>
          </a:p>
        </p:txBody>
      </p:sp>
      <p:sp>
        <p:nvSpPr>
          <p:cNvPr id="164867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功能：查看</a:t>
            </a:r>
            <a:r>
              <a:rPr lang="en-US" altLang="zh-CN"/>
              <a:t>IP</a:t>
            </a:r>
            <a:r>
              <a:rPr lang="zh-CN" altLang="en-US"/>
              <a:t>地址</a:t>
            </a:r>
            <a:endParaRPr lang="en-US" altLang="zh-CN"/>
          </a:p>
          <a:p>
            <a:r>
              <a:rPr lang="zh-CN" altLang="en-US"/>
              <a:t>格式：</a:t>
            </a:r>
            <a:r>
              <a:rPr lang="en-US" altLang="zh-CN"/>
              <a:t>ifconfig</a:t>
            </a:r>
          </a:p>
        </p:txBody>
      </p:sp>
    </p:spTree>
    <p:extLst>
      <p:ext uri="{BB962C8B-B14F-4D97-AF65-F5344CB8AC3E}">
        <p14:creationId xmlns:p14="http://schemas.microsoft.com/office/powerpoint/2010/main" val="1061085308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2.9.1 ifconfig</a:t>
            </a:r>
            <a:r>
              <a:rPr lang="zh-CN" altLang="en-US"/>
              <a:t>命令</a:t>
            </a:r>
          </a:p>
        </p:txBody>
      </p:sp>
      <p:sp>
        <p:nvSpPr>
          <p:cNvPr id="165891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6589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3" y="958503"/>
            <a:ext cx="7599873" cy="589949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92658217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2.9.1 ifconfig</a:t>
            </a:r>
            <a:r>
              <a:rPr lang="zh-CN" altLang="en-US"/>
              <a:t>命令</a:t>
            </a:r>
          </a:p>
        </p:txBody>
      </p:sp>
      <p:sp>
        <p:nvSpPr>
          <p:cNvPr id="166915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该命令可以用于设置网络设备的</a:t>
            </a:r>
            <a:r>
              <a:rPr lang="en-US" altLang="zh-CN"/>
              <a:t>IP</a:t>
            </a:r>
            <a:r>
              <a:rPr lang="zh-CN" altLang="en-US"/>
              <a:t>地址。</a:t>
            </a:r>
          </a:p>
          <a:p>
            <a:pPr>
              <a:buFont typeface="Wingdings" pitchFamily="2" charset="2"/>
              <a:buNone/>
            </a:pPr>
            <a:r>
              <a:rPr lang="en-US" altLang="zh-CN"/>
              <a:t>   ifconfig eth0 192.168.0.1 netmask 255.255.255.0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0050222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2.9.2 ping</a:t>
            </a:r>
            <a:r>
              <a:rPr lang="zh-CN" altLang="en-US"/>
              <a:t>命令</a:t>
            </a:r>
          </a:p>
        </p:txBody>
      </p:sp>
      <p:sp>
        <p:nvSpPr>
          <p:cNvPr id="167939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功能：测试网络是否畅通。</a:t>
            </a:r>
            <a:endParaRPr lang="en-US" altLang="zh-CN"/>
          </a:p>
          <a:p>
            <a:r>
              <a:rPr lang="zh-CN" altLang="en-US"/>
              <a:t>格式：</a:t>
            </a:r>
            <a:r>
              <a:rPr lang="en-US" altLang="zh-CN"/>
              <a:t>ping [</a:t>
            </a:r>
            <a:r>
              <a:rPr lang="zh-CN" altLang="en-US"/>
              <a:t>选项</a:t>
            </a:r>
            <a:r>
              <a:rPr lang="en-US" altLang="zh-CN"/>
              <a:t>] </a:t>
            </a:r>
            <a:r>
              <a:rPr lang="zh-CN" altLang="en-US"/>
              <a:t>主机名或</a:t>
            </a:r>
            <a:r>
              <a:rPr lang="en-US" altLang="zh-CN"/>
              <a:t>IP</a:t>
            </a:r>
            <a:r>
              <a:rPr lang="zh-CN" altLang="en-US"/>
              <a:t>地址</a:t>
            </a:r>
            <a:endParaRPr lang="en-US" altLang="zh-CN"/>
          </a:p>
          <a:p>
            <a:r>
              <a:rPr lang="zh-CN" altLang="en-US"/>
              <a:t>选项：</a:t>
            </a: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4620837"/>
              </p:ext>
            </p:extLst>
          </p:nvPr>
        </p:nvGraphicFramePr>
        <p:xfrm>
          <a:off x="1763688" y="3717032"/>
          <a:ext cx="6000750" cy="2552760"/>
        </p:xfrm>
        <a:graphic>
          <a:graphicData uri="http://schemas.openxmlformats.org/drawingml/2006/table">
            <a:tbl>
              <a:tblPr/>
              <a:tblGrid>
                <a:gridCol w="857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43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52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ar-SA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选项</a:t>
                      </a:r>
                      <a:endParaRPr kumimoji="0" 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ar-SA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作用</a:t>
                      </a:r>
                      <a:endParaRPr kumimoji="0" 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8890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-c</a:t>
                      </a:r>
                      <a:endParaRPr kumimoji="0" lang="zh-CN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ar-SA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设置完成要求回应的次数。</a:t>
                      </a: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ping</a:t>
                      </a:r>
                      <a:r>
                        <a:rPr kumimoji="0" lang="ar-SA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目录反复发出信息，直到达到设定的次数为止。</a:t>
                      </a:r>
                      <a:endParaRPr kumimoji="0" 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5238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-I</a:t>
                      </a:r>
                      <a:endParaRPr kumimoji="0" lang="zh-CN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ar-SA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指定收发信息的间隔时间，单位为秒，预设为</a:t>
                      </a: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</a:t>
                      </a:r>
                      <a:r>
                        <a:rPr kumimoji="0" lang="ar-SA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秒。</a:t>
                      </a:r>
                      <a:endParaRPr kumimoji="0" 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7619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-S byte</a:t>
                      </a:r>
                      <a:endParaRPr kumimoji="0" lang="zh-CN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ar-SA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设置数据包的大小，预设为</a:t>
                      </a: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56B</a:t>
                      </a:r>
                      <a:r>
                        <a:rPr kumimoji="0" lang="ar-SA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，加上</a:t>
                      </a: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8B ICMP</a:t>
                      </a:r>
                      <a:r>
                        <a:rPr kumimoji="0" lang="ar-SA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的文件头共</a:t>
                      </a: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64B</a:t>
                      </a:r>
                      <a:endParaRPr kumimoji="0" lang="zh-CN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5238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-R</a:t>
                      </a:r>
                      <a:endParaRPr kumimoji="0" lang="zh-CN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ar-SA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忽略网关，直接将数据报送到远程主机上。</a:t>
                      </a:r>
                      <a:endParaRPr kumimoji="0" 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5238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-Q</a:t>
                      </a:r>
                      <a:endParaRPr kumimoji="0" lang="zh-CN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ar-SA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不显示命令的执行过程，只显示结果</a:t>
                      </a:r>
                      <a:endParaRPr kumimoji="0" 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5238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-V</a:t>
                      </a:r>
                      <a:endParaRPr kumimoji="0" lang="zh-CN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ar-SA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详细显示命令的执行过程，包括非回应信息的其他信息</a:t>
                      </a:r>
                      <a:endParaRPr kumimoji="0" 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19131182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2.9.2 ping</a:t>
            </a:r>
            <a:r>
              <a:rPr lang="zh-CN" altLang="en-US"/>
              <a:t>命令</a:t>
            </a:r>
          </a:p>
        </p:txBody>
      </p:sp>
      <p:sp>
        <p:nvSpPr>
          <p:cNvPr id="16896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6896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196751"/>
            <a:ext cx="6984776" cy="537330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90291655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2.9.2 ping</a:t>
            </a:r>
            <a:r>
              <a:rPr lang="zh-CN" altLang="en-US"/>
              <a:t>命令</a:t>
            </a:r>
          </a:p>
        </p:txBody>
      </p:sp>
      <p:sp>
        <p:nvSpPr>
          <p:cNvPr id="169987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6998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250" y="2428875"/>
            <a:ext cx="7759700" cy="3643313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28379863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1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2.9.3 netstat</a:t>
            </a:r>
            <a:r>
              <a:rPr lang="zh-CN" altLang="en-US"/>
              <a:t>命令</a:t>
            </a:r>
          </a:p>
        </p:txBody>
      </p:sp>
      <p:sp>
        <p:nvSpPr>
          <p:cNvPr id="171011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功能：检测网络端口的链接情况，是监控</a:t>
            </a:r>
            <a:r>
              <a:rPr lang="en-US" altLang="zh-CN"/>
              <a:t>TCP/IP</a:t>
            </a:r>
            <a:r>
              <a:rPr lang="zh-CN" altLang="en-US"/>
              <a:t>网络的有效工具。</a:t>
            </a:r>
            <a:endParaRPr lang="en-US" altLang="zh-CN"/>
          </a:p>
          <a:p>
            <a:r>
              <a:rPr lang="zh-CN" altLang="en-US"/>
              <a:t>格式：</a:t>
            </a:r>
            <a:r>
              <a:rPr lang="en-US" altLang="zh-CN"/>
              <a:t>netstat [</a:t>
            </a:r>
            <a:r>
              <a:rPr lang="zh-CN" altLang="en-US"/>
              <a:t>选项</a:t>
            </a:r>
            <a:r>
              <a:rPr lang="en-US" altLang="zh-CN"/>
              <a:t>]</a:t>
            </a:r>
          </a:p>
          <a:p>
            <a:r>
              <a:rPr lang="zh-CN" altLang="en-US"/>
              <a:t>选项：</a:t>
            </a:r>
          </a:p>
        </p:txBody>
      </p:sp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2214563" y="3929063"/>
          <a:ext cx="5643562" cy="2647954"/>
        </p:xfrm>
        <a:graphic>
          <a:graphicData uri="http://schemas.openxmlformats.org/drawingml/2006/table">
            <a:tbl>
              <a:tblPr/>
              <a:tblGrid>
                <a:gridCol w="6238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19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06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ar-SA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选项</a:t>
                      </a:r>
                      <a:endParaRPr kumimoji="0" 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ar-SA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作用</a:t>
                      </a:r>
                      <a:endParaRPr kumimoji="0" 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1324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-a</a:t>
                      </a:r>
                      <a:endParaRPr kumimoji="0" lang="zh-CN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ar-SA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显示所有有效的连接信息。包括已经建立的连接和正在监听的连接</a:t>
                      </a:r>
                      <a:endParaRPr kumimoji="0" 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0663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-r</a:t>
                      </a:r>
                      <a:endParaRPr kumimoji="0" lang="zh-CN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ar-SA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显示路由的信息</a:t>
                      </a:r>
                      <a:endParaRPr kumimoji="0" 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0663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-i</a:t>
                      </a:r>
                      <a:endParaRPr kumimoji="0" lang="zh-CN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ar-SA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显示</a:t>
                      </a: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interface</a:t>
                      </a:r>
                      <a:r>
                        <a:rPr kumimoji="0" lang="ar-SA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的内容</a:t>
                      </a:r>
                      <a:endParaRPr kumimoji="0" 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0663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-n</a:t>
                      </a:r>
                      <a:endParaRPr kumimoji="0" lang="zh-CN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ar-SA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使用网络</a:t>
                      </a: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IP</a:t>
                      </a:r>
                      <a:r>
                        <a:rPr kumimoji="0" lang="ar-SA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地址代替名称，显示网络的连接情况</a:t>
                      </a:r>
                      <a:endParaRPr kumimoji="0" 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0663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-o</a:t>
                      </a:r>
                      <a:endParaRPr kumimoji="0" lang="zh-CN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ar-SA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显示计时器</a:t>
                      </a:r>
                      <a:endParaRPr kumimoji="0" 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663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-c</a:t>
                      </a:r>
                      <a:endParaRPr kumimoji="0" lang="zh-CN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ar-SA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持续列出网络状态</a:t>
                      </a:r>
                      <a:endParaRPr kumimoji="0" 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663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-t</a:t>
                      </a:r>
                      <a:endParaRPr kumimoji="0" lang="zh-CN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ar-SA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显示</a:t>
                      </a: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TCP</a:t>
                      </a:r>
                      <a:r>
                        <a:rPr kumimoji="0" lang="ar-SA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协议的连接情况</a:t>
                      </a:r>
                      <a:endParaRPr kumimoji="0" 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20663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-u</a:t>
                      </a:r>
                      <a:endParaRPr kumimoji="0" lang="zh-CN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ar-SA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显示</a:t>
                      </a: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UDP</a:t>
                      </a:r>
                      <a:r>
                        <a:rPr kumimoji="0" lang="ar-SA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协议的连接情况</a:t>
                      </a:r>
                      <a:endParaRPr kumimoji="0" 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20663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-v</a:t>
                      </a:r>
                      <a:endParaRPr kumimoji="0" lang="zh-CN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ar-SA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显示版本信息</a:t>
                      </a:r>
                      <a:endParaRPr kumimoji="0" 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20663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-w</a:t>
                      </a:r>
                      <a:endParaRPr kumimoji="0" lang="zh-CN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ar-SA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显示</a:t>
                      </a: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RAW</a:t>
                      </a:r>
                      <a:r>
                        <a:rPr kumimoji="0" lang="ar-SA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传输协议的连接情况</a:t>
                      </a:r>
                      <a:endParaRPr kumimoji="0" 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34332106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2.9.3 netstat</a:t>
            </a:r>
            <a:r>
              <a:rPr lang="zh-CN" altLang="en-US"/>
              <a:t>命令</a:t>
            </a:r>
          </a:p>
        </p:txBody>
      </p:sp>
      <p:sp>
        <p:nvSpPr>
          <p:cNvPr id="172035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举例：单独使用命令检测网络端口连接情况。</a:t>
            </a:r>
            <a:endParaRPr lang="en-US" altLang="zh-CN" dirty="0"/>
          </a:p>
          <a:p>
            <a:pPr>
              <a:buFont typeface="Wingdings" pitchFamily="2" charset="2"/>
              <a:buNone/>
            </a:pPr>
            <a:r>
              <a:rPr lang="en-US" altLang="zh-CN" dirty="0"/>
              <a:t>   </a:t>
            </a:r>
            <a:r>
              <a:rPr lang="en-US" altLang="zh-CN" dirty="0" err="1"/>
              <a:t>netstat</a:t>
            </a:r>
            <a:endParaRPr lang="en-US" altLang="zh-CN" dirty="0"/>
          </a:p>
          <a:p>
            <a:r>
              <a:rPr lang="en-US" altLang="zh-CN" dirty="0" err="1"/>
              <a:t>netstat</a:t>
            </a:r>
            <a:r>
              <a:rPr lang="zh-CN" altLang="en-US" dirty="0"/>
              <a:t>命令可以带选项使用。</a:t>
            </a:r>
            <a:endParaRPr lang="en-US" altLang="zh-CN" dirty="0"/>
          </a:p>
          <a:p>
            <a:pPr>
              <a:buFont typeface="Wingdings" pitchFamily="2" charset="2"/>
              <a:buNone/>
            </a:pPr>
            <a:r>
              <a:rPr lang="en-US" altLang="zh-CN" dirty="0"/>
              <a:t>   </a:t>
            </a:r>
            <a:r>
              <a:rPr lang="en-US" altLang="zh-CN" dirty="0" err="1"/>
              <a:t>netstat</a:t>
            </a:r>
            <a:r>
              <a:rPr lang="en-US" altLang="zh-CN" dirty="0"/>
              <a:t> -a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5250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SHELL</a:t>
            </a:r>
            <a:r>
              <a:rPr lang="zh-CN" altLang="en-US"/>
              <a:t>命令使用方法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762000" indent="-762000" eaLnBrk="1" hangingPunct="1"/>
            <a:r>
              <a:rPr lang="zh-CN" altLang="en-US" dirty="0"/>
              <a:t>输入输出重定向</a:t>
            </a:r>
            <a:endParaRPr lang="zh-CN" altLang="en-US" b="1" dirty="0"/>
          </a:p>
          <a:p>
            <a:pPr marL="457200" lvl="1" indent="0" eaLnBrk="1" hangingPunct="1">
              <a:buNone/>
            </a:pPr>
            <a:r>
              <a:rPr lang="zh-CN" altLang="en-US" b="1" dirty="0"/>
              <a:t>重定向标准输出：</a:t>
            </a:r>
            <a:endParaRPr lang="zh-CN" altLang="en-US" dirty="0"/>
          </a:p>
          <a:p>
            <a:pPr marL="1371600" lvl="2" indent="-457200" eaLnBrk="1" hangingPunct="1"/>
            <a:r>
              <a:rPr lang="zh-CN" altLang="en-US" dirty="0"/>
              <a:t>使用</a:t>
            </a:r>
            <a:r>
              <a:rPr lang="zh-CN" altLang="en-US" dirty="0">
                <a:latin typeface="Arial" pitchFamily="34" charset="0"/>
              </a:rPr>
              <a:t>”</a:t>
            </a:r>
            <a:r>
              <a:rPr lang="en-US" altLang="zh-CN" dirty="0"/>
              <a:t>&gt;</a:t>
            </a:r>
            <a:r>
              <a:rPr lang="en-US" altLang="zh-CN" dirty="0">
                <a:latin typeface="Arial" pitchFamily="34" charset="0"/>
              </a:rPr>
              <a:t>”</a:t>
            </a:r>
            <a:r>
              <a:rPr lang="zh-CN" altLang="en-US" dirty="0"/>
              <a:t>符号。</a:t>
            </a:r>
          </a:p>
          <a:p>
            <a:pPr marL="1371600" lvl="3" indent="0" eaLnBrk="1" hangingPunct="1">
              <a:buNone/>
            </a:pPr>
            <a:r>
              <a:rPr lang="zh-CN" altLang="en-US" dirty="0"/>
              <a:t>作用是产生一个新的文件，如文件存在会对原文件覆盖；</a:t>
            </a:r>
          </a:p>
          <a:p>
            <a:pPr marL="1371600" lvl="2" indent="-457200" eaLnBrk="1" hangingPunct="1"/>
            <a:r>
              <a:rPr lang="zh-CN" altLang="en-US" dirty="0"/>
              <a:t>使用</a:t>
            </a:r>
            <a:r>
              <a:rPr lang="zh-CN" altLang="en-US" dirty="0">
                <a:latin typeface="Arial" pitchFamily="34" charset="0"/>
              </a:rPr>
              <a:t>“</a:t>
            </a:r>
            <a:r>
              <a:rPr lang="en-US" altLang="zh-CN" dirty="0"/>
              <a:t>&gt;&gt;</a:t>
            </a:r>
            <a:r>
              <a:rPr lang="en-US" altLang="zh-CN" dirty="0">
                <a:latin typeface="Arial" pitchFamily="34" charset="0"/>
              </a:rPr>
              <a:t>”</a:t>
            </a:r>
            <a:r>
              <a:rPr lang="zh-CN" altLang="en-US" dirty="0"/>
              <a:t>符号。</a:t>
            </a:r>
            <a:endParaRPr lang="en-US" altLang="zh-CN" dirty="0"/>
          </a:p>
          <a:p>
            <a:pPr marL="914400" lvl="2" indent="0" eaLnBrk="1" hangingPunct="1">
              <a:buNone/>
            </a:pPr>
            <a:r>
              <a:rPr lang="en-US" altLang="zh-CN" dirty="0"/>
              <a:t>	</a:t>
            </a:r>
            <a:r>
              <a:rPr lang="zh-CN" altLang="en-US" dirty="0"/>
              <a:t>作用是向一个已存在的文件后面附加内容。</a:t>
            </a:r>
          </a:p>
          <a:p>
            <a:pPr marL="1371600" lvl="2" indent="-457200" eaLnBrk="1" hangingPunct="1">
              <a:buFont typeface="Wingdings" pitchFamily="2" charset="2"/>
              <a:buNone/>
            </a:pPr>
            <a:r>
              <a:rPr lang="zh-CN" altLang="en-US" dirty="0"/>
              <a:t>例如：</a:t>
            </a:r>
            <a:r>
              <a:rPr lang="en-US" altLang="zh-CN" dirty="0">
                <a:solidFill>
                  <a:srgbClr val="FF0000"/>
                </a:solidFill>
              </a:rPr>
              <a:t># </a:t>
            </a:r>
            <a:r>
              <a:rPr lang="en-US" altLang="zh-CN" dirty="0" err="1">
                <a:solidFill>
                  <a:srgbClr val="FF0000"/>
                </a:solidFill>
              </a:rPr>
              <a:t>ls</a:t>
            </a:r>
            <a:r>
              <a:rPr lang="en-US" altLang="zh-CN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  <a:latin typeface="Arial" pitchFamily="34" charset="0"/>
              </a:rPr>
              <a:t>–</a:t>
            </a:r>
            <a:r>
              <a:rPr lang="en-US" altLang="zh-CN" dirty="0">
                <a:solidFill>
                  <a:srgbClr val="FF0000"/>
                </a:solidFill>
              </a:rPr>
              <a:t>l &gt;a.txt</a:t>
            </a:r>
          </a:p>
          <a:p>
            <a:pPr marL="1371600" lvl="2" indent="-457200" eaLnBrk="1" hangingPunct="1">
              <a:buFont typeface="Wingdings" pitchFamily="2" charset="2"/>
              <a:buNone/>
            </a:pPr>
            <a:r>
              <a:rPr lang="en-US" altLang="zh-CN" dirty="0">
                <a:solidFill>
                  <a:srgbClr val="FF0000"/>
                </a:solidFill>
              </a:rPr>
              <a:t>  # cat a.txt &gt;a2.txt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3603956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2.9.4 ftp</a:t>
            </a:r>
            <a:r>
              <a:rPr lang="zh-CN" altLang="en-US"/>
              <a:t>和</a:t>
            </a:r>
            <a:r>
              <a:rPr lang="en-US" altLang="zh-CN"/>
              <a:t>bye</a:t>
            </a:r>
            <a:r>
              <a:rPr lang="zh-CN" altLang="en-US"/>
              <a:t>命令</a:t>
            </a:r>
          </a:p>
        </p:txBody>
      </p:sp>
      <p:sp>
        <p:nvSpPr>
          <p:cNvPr id="173059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功能：登录</a:t>
            </a:r>
            <a:r>
              <a:rPr lang="en-US" altLang="zh-CN"/>
              <a:t>FTP</a:t>
            </a:r>
            <a:r>
              <a:rPr lang="zh-CN" altLang="en-US"/>
              <a:t>服务器。该命令允许用户使用</a:t>
            </a:r>
            <a:r>
              <a:rPr lang="en-US" altLang="zh-CN"/>
              <a:t>FTP</a:t>
            </a:r>
            <a:r>
              <a:rPr lang="zh-CN" altLang="en-US"/>
              <a:t>协议进行文件传输，实现文件的上传和下载。</a:t>
            </a:r>
            <a:endParaRPr lang="en-US" altLang="zh-CN"/>
          </a:p>
          <a:p>
            <a:r>
              <a:rPr lang="zh-CN" altLang="en-US"/>
              <a:t>格式：</a:t>
            </a:r>
            <a:r>
              <a:rPr lang="en-US" altLang="zh-CN"/>
              <a:t>ftp </a:t>
            </a:r>
            <a:r>
              <a:rPr lang="zh-CN" altLang="en-US"/>
              <a:t>主机名</a:t>
            </a:r>
            <a:r>
              <a:rPr lang="en-US" altLang="zh-CN"/>
              <a:t>/IP</a:t>
            </a:r>
            <a:r>
              <a:rPr lang="zh-CN" altLang="en-US"/>
              <a:t>地址</a:t>
            </a:r>
            <a:endParaRPr lang="en-US" altLang="zh-CN"/>
          </a:p>
          <a:p>
            <a:r>
              <a:rPr lang="zh-CN" altLang="en-US"/>
              <a:t>举例：</a:t>
            </a:r>
            <a:endParaRPr lang="en-US" altLang="zh-CN"/>
          </a:p>
          <a:p>
            <a:pPr>
              <a:buFont typeface="Wingdings" pitchFamily="2" charset="2"/>
              <a:buNone/>
            </a:pPr>
            <a:r>
              <a:rPr lang="en-US" altLang="zh-CN"/>
              <a:t>   </a:t>
            </a:r>
            <a:r>
              <a:rPr lang="zh-CN" altLang="en-US"/>
              <a:t>登录命令 </a:t>
            </a:r>
            <a:r>
              <a:rPr lang="en-US" altLang="zh-CN"/>
              <a:t>ftp 192.168.0.1</a:t>
            </a:r>
          </a:p>
          <a:p>
            <a:pPr>
              <a:buFont typeface="Wingdings" pitchFamily="2" charset="2"/>
              <a:buNone/>
            </a:pPr>
            <a:r>
              <a:rPr lang="en-US" altLang="zh-CN"/>
              <a:t>   </a:t>
            </a:r>
            <a:r>
              <a:rPr lang="zh-CN" altLang="en-US"/>
              <a:t>下线命令 </a:t>
            </a:r>
            <a:r>
              <a:rPr lang="en-US" altLang="zh-CN"/>
              <a:t>bye</a:t>
            </a:r>
          </a:p>
          <a:p>
            <a:pPr>
              <a:buFont typeface="Wingdings" pitchFamily="2" charset="2"/>
              <a:buNone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245627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513" y="764704"/>
            <a:ext cx="10690623" cy="38884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87584643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2.9.5 telnet</a:t>
            </a:r>
            <a:r>
              <a:rPr lang="zh-CN" altLang="en-US"/>
              <a:t>和</a:t>
            </a:r>
            <a:r>
              <a:rPr lang="en-US" altLang="zh-CN"/>
              <a:t>logout</a:t>
            </a:r>
            <a:r>
              <a:rPr lang="zh-CN" altLang="en-US"/>
              <a:t>命令</a:t>
            </a:r>
          </a:p>
        </p:txBody>
      </p:sp>
      <p:sp>
        <p:nvSpPr>
          <p:cNvPr id="17408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功能：远程登录。</a:t>
            </a:r>
            <a:endParaRPr lang="en-US" altLang="zh-CN"/>
          </a:p>
          <a:p>
            <a:r>
              <a:rPr lang="zh-CN" altLang="en-US"/>
              <a:t>格式：</a:t>
            </a:r>
            <a:r>
              <a:rPr lang="en-US" altLang="zh-CN"/>
              <a:t>telnet </a:t>
            </a:r>
            <a:r>
              <a:rPr lang="zh-CN" altLang="en-US"/>
              <a:t>主机名</a:t>
            </a:r>
            <a:r>
              <a:rPr lang="en-US" altLang="zh-CN"/>
              <a:t>/IP</a:t>
            </a:r>
            <a:r>
              <a:rPr lang="zh-CN" altLang="en-US"/>
              <a:t>地址</a:t>
            </a:r>
            <a:endParaRPr lang="en-US" altLang="zh-CN"/>
          </a:p>
          <a:p>
            <a:r>
              <a:rPr lang="zh-CN" altLang="en-US"/>
              <a:t>举例：</a:t>
            </a:r>
            <a:endParaRPr lang="en-US" altLang="zh-CN"/>
          </a:p>
          <a:p>
            <a:pPr>
              <a:buFont typeface="Wingdings" pitchFamily="2" charset="2"/>
              <a:buNone/>
            </a:pPr>
            <a:r>
              <a:rPr lang="en-US" altLang="zh-CN"/>
              <a:t>   </a:t>
            </a:r>
            <a:r>
              <a:rPr lang="zh-CN" altLang="en-US"/>
              <a:t>登录命令 </a:t>
            </a:r>
            <a:r>
              <a:rPr lang="en-US" altLang="zh-CN"/>
              <a:t>telnet 192.168.0.1</a:t>
            </a:r>
          </a:p>
          <a:p>
            <a:pPr>
              <a:buFont typeface="Wingdings" pitchFamily="2" charset="2"/>
              <a:buNone/>
            </a:pPr>
            <a:r>
              <a:rPr lang="en-US" altLang="zh-CN"/>
              <a:t>   </a:t>
            </a:r>
            <a:r>
              <a:rPr lang="zh-CN" altLang="en-US"/>
              <a:t>下线命令 </a:t>
            </a:r>
            <a:r>
              <a:rPr lang="en-US" altLang="zh-CN"/>
              <a:t>logout</a:t>
            </a:r>
          </a:p>
          <a:p>
            <a:pPr>
              <a:buFont typeface="Wingdings" pitchFamily="2" charset="2"/>
              <a:buNone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6389630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2.9.6 rlogin</a:t>
            </a:r>
            <a:r>
              <a:rPr lang="zh-CN" altLang="en-US"/>
              <a:t>命令</a:t>
            </a:r>
          </a:p>
        </p:txBody>
      </p:sp>
      <p:sp>
        <p:nvSpPr>
          <p:cNvPr id="175107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功能：远程登录。</a:t>
            </a:r>
            <a:endParaRPr lang="en-US" altLang="zh-CN"/>
          </a:p>
          <a:p>
            <a:r>
              <a:rPr lang="zh-CN" altLang="en-US"/>
              <a:t>格式：</a:t>
            </a:r>
            <a:r>
              <a:rPr lang="en-US" altLang="zh-CN"/>
              <a:t>rlogin </a:t>
            </a:r>
            <a:r>
              <a:rPr lang="zh-CN" altLang="en-US"/>
              <a:t>主机名</a:t>
            </a:r>
            <a:r>
              <a:rPr lang="en-US" altLang="zh-CN"/>
              <a:t>/IP</a:t>
            </a:r>
            <a:r>
              <a:rPr lang="zh-CN" altLang="en-US"/>
              <a:t>地址</a:t>
            </a:r>
            <a:endParaRPr lang="en-US" altLang="zh-CN"/>
          </a:p>
          <a:p>
            <a:pPr>
              <a:buFont typeface="Wingdings" pitchFamily="2" charset="2"/>
              <a:buNone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7782822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2.10 </a:t>
            </a:r>
            <a:r>
              <a:rPr lang="zh-CN" altLang="en-US"/>
              <a:t>其他命令</a:t>
            </a:r>
          </a:p>
        </p:txBody>
      </p:sp>
      <p:sp>
        <p:nvSpPr>
          <p:cNvPr id="176131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2.10.1 echo</a:t>
            </a:r>
            <a:r>
              <a:rPr lang="zh-CN" altLang="en-US"/>
              <a:t>命令</a:t>
            </a:r>
            <a:endParaRPr lang="en-US" altLang="zh-CN"/>
          </a:p>
          <a:p>
            <a:r>
              <a:rPr lang="en-US" altLang="zh-CN"/>
              <a:t>2.10.2 more</a:t>
            </a:r>
            <a:r>
              <a:rPr lang="zh-CN" altLang="en-US"/>
              <a:t>命令和</a:t>
            </a:r>
            <a:r>
              <a:rPr lang="en-US" altLang="zh-CN"/>
              <a:t>less</a:t>
            </a:r>
            <a:r>
              <a:rPr lang="zh-CN" altLang="en-US"/>
              <a:t>命令</a:t>
            </a:r>
            <a:endParaRPr lang="en-US" altLang="zh-CN"/>
          </a:p>
          <a:p>
            <a:r>
              <a:rPr lang="en-US" altLang="zh-CN"/>
              <a:t>2.10.3 help</a:t>
            </a:r>
            <a:r>
              <a:rPr lang="zh-CN" altLang="en-US"/>
              <a:t>命令和</a:t>
            </a:r>
            <a:r>
              <a:rPr lang="en-US" altLang="zh-CN"/>
              <a:t>man</a:t>
            </a:r>
            <a:r>
              <a:rPr lang="zh-CN" altLang="en-US"/>
              <a:t>命令</a:t>
            </a:r>
            <a:endParaRPr lang="en-US" altLang="zh-CN"/>
          </a:p>
          <a:p>
            <a:r>
              <a:rPr lang="en-US" altLang="zh-CN"/>
              <a:t>2.10.4 cal</a:t>
            </a:r>
            <a:r>
              <a:rPr lang="zh-CN" altLang="en-US"/>
              <a:t>命令</a:t>
            </a:r>
            <a:endParaRPr lang="en-US" altLang="zh-CN"/>
          </a:p>
          <a:p>
            <a:r>
              <a:rPr lang="en-US" altLang="zh-CN"/>
              <a:t>2.10.5 date</a:t>
            </a:r>
            <a:r>
              <a:rPr lang="zh-CN" altLang="en-US"/>
              <a:t>命令</a:t>
            </a:r>
          </a:p>
        </p:txBody>
      </p:sp>
    </p:spTree>
    <p:extLst>
      <p:ext uri="{BB962C8B-B14F-4D97-AF65-F5344CB8AC3E}">
        <p14:creationId xmlns:p14="http://schemas.microsoft.com/office/powerpoint/2010/main" val="3379898007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2.10.1 echo</a:t>
            </a:r>
            <a:r>
              <a:rPr lang="zh-CN" altLang="en-US"/>
              <a:t>命令</a:t>
            </a:r>
          </a:p>
        </p:txBody>
      </p:sp>
      <p:sp>
        <p:nvSpPr>
          <p:cNvPr id="177155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功能：显示命令行中的字符串。主要用于输出提示信息。</a:t>
            </a:r>
            <a:endParaRPr lang="en-US" altLang="zh-CN"/>
          </a:p>
          <a:p>
            <a:r>
              <a:rPr lang="zh-CN" altLang="en-US"/>
              <a:t>格式</a:t>
            </a:r>
            <a:r>
              <a:rPr lang="en-US" altLang="zh-CN"/>
              <a:t>:echo [</a:t>
            </a:r>
            <a:r>
              <a:rPr lang="zh-CN" altLang="en-US"/>
              <a:t>选项</a:t>
            </a:r>
            <a:r>
              <a:rPr lang="en-US" altLang="zh-CN"/>
              <a:t>] [</a:t>
            </a:r>
            <a:r>
              <a:rPr lang="zh-CN" altLang="en-US"/>
              <a:t>字符串</a:t>
            </a:r>
            <a:r>
              <a:rPr lang="en-US" altLang="zh-CN"/>
              <a:t>]</a:t>
            </a:r>
          </a:p>
          <a:p>
            <a:r>
              <a:rPr lang="zh-CN" altLang="en-US"/>
              <a:t>选项：</a:t>
            </a:r>
            <a:r>
              <a:rPr lang="en-US" altLang="zh-CN"/>
              <a:t>-n</a:t>
            </a:r>
            <a:r>
              <a:rPr lang="zh-CN" altLang="en-US"/>
              <a:t>表示输出字符串后，光标不换行。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50155167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7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2.10.1 echo</a:t>
            </a:r>
            <a:r>
              <a:rPr lang="zh-CN" altLang="en-US"/>
              <a:t>命令</a:t>
            </a:r>
          </a:p>
        </p:txBody>
      </p:sp>
      <p:sp>
        <p:nvSpPr>
          <p:cNvPr id="178179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7818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0" y="1714500"/>
            <a:ext cx="7215188" cy="4748213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98856077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0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2.10.2 more</a:t>
            </a:r>
            <a:r>
              <a:rPr lang="zh-CN" altLang="en-US"/>
              <a:t>命令和</a:t>
            </a:r>
            <a:r>
              <a:rPr lang="en-US" altLang="zh-CN"/>
              <a:t>less</a:t>
            </a:r>
            <a:r>
              <a:rPr lang="zh-CN" altLang="en-US"/>
              <a:t>命令</a:t>
            </a:r>
          </a:p>
        </p:txBody>
      </p:sp>
      <p:sp>
        <p:nvSpPr>
          <p:cNvPr id="17920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功能：对文件内容或者查询结果分屏显示</a:t>
            </a:r>
            <a:endParaRPr lang="en-US" altLang="zh-CN" dirty="0"/>
          </a:p>
          <a:p>
            <a:r>
              <a:rPr lang="zh-CN" altLang="en-US" dirty="0"/>
              <a:t>格式： </a:t>
            </a:r>
            <a:r>
              <a:rPr lang="en-US" altLang="zh-CN" dirty="0"/>
              <a:t>more [</a:t>
            </a:r>
            <a:r>
              <a:rPr lang="zh-CN" altLang="en-US" dirty="0"/>
              <a:t>选项</a:t>
            </a:r>
            <a:r>
              <a:rPr lang="en-US" altLang="zh-CN" dirty="0"/>
              <a:t>] </a:t>
            </a:r>
            <a:r>
              <a:rPr lang="zh-CN" altLang="en-US" dirty="0"/>
              <a:t>文件名</a:t>
            </a:r>
            <a:endParaRPr lang="en-US" altLang="zh-CN" dirty="0"/>
          </a:p>
          <a:p>
            <a:pPr>
              <a:buFont typeface="Wingdings" pitchFamily="2" charset="2"/>
              <a:buNone/>
            </a:pPr>
            <a:r>
              <a:rPr lang="en-US" altLang="zh-CN" dirty="0"/>
              <a:t>            less [</a:t>
            </a:r>
            <a:r>
              <a:rPr lang="zh-CN" altLang="en-US" dirty="0"/>
              <a:t>选项</a:t>
            </a:r>
            <a:r>
              <a:rPr lang="en-US" altLang="zh-CN" dirty="0"/>
              <a:t>] </a:t>
            </a:r>
            <a:r>
              <a:rPr lang="zh-CN" altLang="en-US" dirty="0"/>
              <a:t>文件名</a:t>
            </a:r>
            <a:r>
              <a:rPr lang="en-US" altLang="zh-CN" dirty="0"/>
              <a:t>   </a:t>
            </a:r>
          </a:p>
          <a:p>
            <a:r>
              <a:rPr lang="zh-CN" altLang="en-US" dirty="0"/>
              <a:t>说明：</a:t>
            </a:r>
            <a:r>
              <a:rPr lang="en-US" altLang="zh-CN" dirty="0"/>
              <a:t>more</a:t>
            </a:r>
            <a:r>
              <a:rPr lang="zh-CN" altLang="en-US" dirty="0"/>
              <a:t>命令可以单独使用，也可以配合其他命令和管道符使用。按空格键下翻一页，按</a:t>
            </a:r>
            <a:r>
              <a:rPr lang="en-US" altLang="zh-CN" dirty="0"/>
              <a:t>B</a:t>
            </a:r>
            <a:r>
              <a:rPr lang="zh-CN" altLang="en-US" dirty="0"/>
              <a:t>键上翻一页，按</a:t>
            </a:r>
            <a:r>
              <a:rPr lang="en-US" altLang="zh-CN" dirty="0"/>
              <a:t>Q</a:t>
            </a:r>
            <a:r>
              <a:rPr lang="zh-CN" altLang="en-US" dirty="0"/>
              <a:t>键退出。</a:t>
            </a:r>
          </a:p>
        </p:txBody>
      </p:sp>
    </p:spTree>
    <p:extLst>
      <p:ext uri="{BB962C8B-B14F-4D97-AF65-F5344CB8AC3E}">
        <p14:creationId xmlns:p14="http://schemas.microsoft.com/office/powerpoint/2010/main" val="3960259346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2.10.2 more</a:t>
            </a:r>
            <a:r>
              <a:rPr lang="zh-CN" altLang="en-US"/>
              <a:t>命令和</a:t>
            </a:r>
            <a:r>
              <a:rPr lang="en-US" altLang="zh-CN"/>
              <a:t>less</a:t>
            </a:r>
            <a:r>
              <a:rPr lang="zh-CN" altLang="en-US"/>
              <a:t>命令</a:t>
            </a:r>
          </a:p>
        </p:txBody>
      </p:sp>
      <p:sp>
        <p:nvSpPr>
          <p:cNvPr id="180227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选项：</a:t>
            </a:r>
            <a:r>
              <a:rPr lang="en-US" altLang="zh-CN"/>
              <a:t>more</a:t>
            </a:r>
            <a:r>
              <a:rPr lang="zh-CN" altLang="en-US"/>
              <a:t>命令的选项。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r>
              <a:rPr lang="zh-CN" altLang="en-US"/>
              <a:t>举例：</a:t>
            </a:r>
            <a:r>
              <a:rPr lang="en-US" altLang="zh-CN"/>
              <a:t>more </a:t>
            </a:r>
            <a:r>
              <a:rPr lang="zh-CN" altLang="en-US"/>
              <a:t>文件名</a:t>
            </a:r>
            <a:endParaRPr lang="en-US" altLang="zh-CN"/>
          </a:p>
          <a:p>
            <a:pPr>
              <a:buFont typeface="Wingdings" pitchFamily="2" charset="2"/>
              <a:buNone/>
            </a:pPr>
            <a:r>
              <a:rPr lang="en-US" altLang="zh-CN"/>
              <a:t>           cat </a:t>
            </a:r>
            <a:r>
              <a:rPr lang="zh-CN" altLang="en-US"/>
              <a:t>文件名 </a:t>
            </a:r>
            <a:r>
              <a:rPr lang="en-US" altLang="zh-CN"/>
              <a:t>| more</a:t>
            </a:r>
          </a:p>
          <a:p>
            <a:pPr>
              <a:buFont typeface="Wingdings" pitchFamily="2" charset="2"/>
              <a:buNone/>
            </a:pPr>
            <a:r>
              <a:rPr lang="en-US" altLang="zh-CN"/>
              <a:t>           less </a:t>
            </a:r>
            <a:r>
              <a:rPr lang="zh-CN" altLang="en-US"/>
              <a:t>文件名</a:t>
            </a:r>
          </a:p>
        </p:txBody>
      </p:sp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2000250" y="2571750"/>
          <a:ext cx="4097338" cy="1460500"/>
        </p:xfrm>
        <a:graphic>
          <a:graphicData uri="http://schemas.openxmlformats.org/drawingml/2006/table">
            <a:tbl>
              <a:tblPr/>
              <a:tblGrid>
                <a:gridCol w="692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051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51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ar-SA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选项</a:t>
                      </a:r>
                      <a:endParaRPr kumimoji="0" 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ar-SA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作用</a:t>
                      </a:r>
                      <a:endParaRPr kumimoji="0" 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125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-p</a:t>
                      </a: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ar-SA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不滚屏，清屏</a:t>
                      </a:r>
                      <a:endParaRPr kumimoji="0" 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125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-s</a:t>
                      </a: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ar-SA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将连续的空行压缩为一个空行</a:t>
                      </a:r>
                      <a:endParaRPr kumimoji="0" 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125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+n</a:t>
                      </a: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ar-SA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从第</a:t>
                      </a: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n</a:t>
                      </a:r>
                      <a:r>
                        <a:rPr kumimoji="0" lang="ar-SA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行开始显示。</a:t>
                      </a:r>
                      <a:endParaRPr kumimoji="0" 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19751930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两个命令区别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7544" y="1196752"/>
            <a:ext cx="8496944" cy="4525963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sz="2800" dirty="0"/>
              <a:t>1.  less</a:t>
            </a:r>
            <a:r>
              <a:rPr lang="zh-CN" altLang="en-US" sz="2800" dirty="0"/>
              <a:t>可以按键盘上下方向键显示上下内容</a:t>
            </a:r>
            <a:r>
              <a:rPr lang="en-US" altLang="zh-CN" sz="2800" dirty="0"/>
              <a:t>,more</a:t>
            </a:r>
            <a:r>
              <a:rPr lang="zh-CN" altLang="en-US" sz="2800" dirty="0"/>
              <a:t>不能通过上下方向键控制显示</a:t>
            </a:r>
            <a:endParaRPr lang="en-US" altLang="zh-CN" sz="2800" dirty="0"/>
          </a:p>
          <a:p>
            <a:pPr>
              <a:lnSpc>
                <a:spcPct val="150000"/>
              </a:lnSpc>
            </a:pPr>
            <a:endParaRPr lang="en-US" altLang="zh-CN" sz="2800" dirty="0"/>
          </a:p>
          <a:p>
            <a:pPr>
              <a:lnSpc>
                <a:spcPct val="150000"/>
              </a:lnSpc>
            </a:pPr>
            <a:r>
              <a:rPr lang="en-US" altLang="zh-CN" sz="2800" dirty="0"/>
              <a:t>2.  less</a:t>
            </a:r>
            <a:r>
              <a:rPr lang="zh-CN" altLang="en-US" sz="2800" dirty="0"/>
              <a:t>不必读整个文件，加载速度会比</a:t>
            </a:r>
            <a:r>
              <a:rPr lang="en-US" altLang="zh-CN" sz="2800" dirty="0"/>
              <a:t>more</a:t>
            </a:r>
            <a:r>
              <a:rPr lang="zh-CN" altLang="en-US" sz="2800" dirty="0"/>
              <a:t>更快</a:t>
            </a:r>
            <a:br>
              <a:rPr lang="zh-CN" altLang="en-US" sz="2800" dirty="0"/>
            </a:br>
            <a:endParaRPr lang="en-US" altLang="zh-CN" sz="2800" dirty="0"/>
          </a:p>
          <a:p>
            <a:pPr>
              <a:lnSpc>
                <a:spcPct val="150000"/>
              </a:lnSpc>
            </a:pPr>
            <a:r>
              <a:rPr lang="en-US" altLang="zh-CN" sz="2800" dirty="0"/>
              <a:t>3.  less</a:t>
            </a:r>
            <a:r>
              <a:rPr lang="zh-CN" altLang="en-US" sz="2800" dirty="0"/>
              <a:t>退出后</a:t>
            </a:r>
            <a:r>
              <a:rPr lang="en-US" altLang="zh-CN" sz="2800" dirty="0"/>
              <a:t>shell</a:t>
            </a:r>
            <a:r>
              <a:rPr lang="zh-CN" altLang="en-US" sz="2800" dirty="0"/>
              <a:t>不会留下刚显示的内容</a:t>
            </a:r>
            <a:r>
              <a:rPr lang="en-US" altLang="zh-CN" sz="2800" dirty="0"/>
              <a:t>,</a:t>
            </a:r>
            <a:r>
              <a:rPr lang="zh-CN" altLang="en-US" sz="2800" dirty="0"/>
              <a:t>而</a:t>
            </a:r>
            <a:r>
              <a:rPr lang="en-US" altLang="zh-CN" sz="2800" dirty="0"/>
              <a:t>more</a:t>
            </a:r>
            <a:r>
              <a:rPr lang="zh-CN" altLang="en-US" sz="2800" dirty="0"/>
              <a:t>退出后会在</a:t>
            </a:r>
            <a:r>
              <a:rPr lang="en-US" altLang="zh-CN" sz="2800" dirty="0"/>
              <a:t>shell</a:t>
            </a:r>
            <a:r>
              <a:rPr lang="zh-CN" altLang="en-US" sz="2800" dirty="0"/>
              <a:t>上留下刚显示的内容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25882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SHELL</a:t>
            </a:r>
            <a:r>
              <a:rPr lang="zh-CN" altLang="en-US"/>
              <a:t>命令使用方法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b="1"/>
              <a:t>重定向标准输入：</a:t>
            </a:r>
            <a:endParaRPr lang="zh-CN" altLang="en-US"/>
          </a:p>
          <a:p>
            <a:pPr lvl="1" eaLnBrk="1" hangingPunct="1"/>
            <a:r>
              <a:rPr lang="zh-CN" altLang="en-US"/>
              <a:t>使用重定向输入符号</a:t>
            </a:r>
            <a:r>
              <a:rPr lang="zh-CN" altLang="en-US">
                <a:latin typeface="Arial" pitchFamily="34" charset="0"/>
              </a:rPr>
              <a:t>”</a:t>
            </a:r>
            <a:r>
              <a:rPr lang="en-US" altLang="zh-CN"/>
              <a:t>&lt;</a:t>
            </a:r>
            <a:r>
              <a:rPr lang="en-US" altLang="zh-CN">
                <a:latin typeface="Arial" pitchFamily="34" charset="0"/>
              </a:rPr>
              <a:t>”</a:t>
            </a:r>
            <a:r>
              <a:rPr lang="en-US" altLang="zh-CN"/>
              <a:t>,</a:t>
            </a:r>
            <a:r>
              <a:rPr lang="zh-CN" altLang="en-US"/>
              <a:t>是在告诉</a:t>
            </a:r>
            <a:r>
              <a:rPr lang="en-US" altLang="zh-CN"/>
              <a:t>Shell</a:t>
            </a:r>
            <a:r>
              <a:rPr lang="zh-CN" altLang="en-US"/>
              <a:t>使用某个文件作为命令的输入。</a:t>
            </a:r>
          </a:p>
          <a:p>
            <a:pPr lvl="2" eaLnBrk="1" hangingPunct="1">
              <a:buFont typeface="Wingdings" pitchFamily="2" charset="2"/>
              <a:buNone/>
            </a:pPr>
            <a:r>
              <a:rPr lang="zh-CN" altLang="en-US"/>
              <a:t>例如：</a:t>
            </a:r>
            <a:r>
              <a:rPr lang="en-US" altLang="zh-CN">
                <a:solidFill>
                  <a:srgbClr val="FF0000"/>
                </a:solidFill>
              </a:rPr>
              <a:t>#cat &lt;a1.txt</a:t>
            </a:r>
          </a:p>
          <a:p>
            <a:pPr lvl="2" eaLnBrk="1" hangingPunct="1">
              <a:buFont typeface="Wingdings" pitchFamily="2" charset="2"/>
              <a:buNone/>
            </a:pPr>
            <a:r>
              <a:rPr lang="en-US" altLang="zh-CN">
                <a:solidFill>
                  <a:srgbClr val="FF0000"/>
                </a:solidFill>
              </a:rPr>
              <a:t># cat &gt;test.txt&lt;a1.txt</a:t>
            </a:r>
          </a:p>
          <a:p>
            <a:pPr lvl="2" eaLnBrk="1" hangingPunct="1">
              <a:buFont typeface="Wingdings" pitchFamily="2" charset="2"/>
              <a:buNone/>
            </a:pPr>
            <a:endParaRPr lang="en-US" altLang="zh-CN">
              <a:solidFill>
                <a:schemeClr val="folHlin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4986663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5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2.10.3 help</a:t>
            </a:r>
            <a:r>
              <a:rPr lang="zh-CN" altLang="en-US"/>
              <a:t>命令和</a:t>
            </a:r>
            <a:r>
              <a:rPr lang="en-US" altLang="zh-CN"/>
              <a:t>man</a:t>
            </a:r>
            <a:r>
              <a:rPr lang="zh-CN" altLang="en-US"/>
              <a:t>命令</a:t>
            </a:r>
          </a:p>
        </p:txBody>
      </p:sp>
      <p:sp>
        <p:nvSpPr>
          <p:cNvPr id="181251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功能：显示每个命令的格式用法。</a:t>
            </a:r>
            <a:endParaRPr lang="en-US" altLang="zh-CN"/>
          </a:p>
          <a:p>
            <a:r>
              <a:rPr lang="zh-CN" altLang="en-US"/>
              <a:t>格式：</a:t>
            </a:r>
            <a:r>
              <a:rPr lang="en-US" altLang="zh-CN"/>
              <a:t>help </a:t>
            </a:r>
            <a:r>
              <a:rPr lang="zh-CN" altLang="en-US"/>
              <a:t>命令名</a:t>
            </a:r>
            <a:endParaRPr lang="en-US" altLang="zh-CN"/>
          </a:p>
          <a:p>
            <a:pPr>
              <a:buFont typeface="Wingdings" pitchFamily="2" charset="2"/>
              <a:buNone/>
            </a:pPr>
            <a:r>
              <a:rPr lang="en-US" altLang="zh-CN"/>
              <a:t>            man </a:t>
            </a:r>
            <a:r>
              <a:rPr lang="zh-CN" altLang="en-US"/>
              <a:t>命令名</a:t>
            </a:r>
            <a:endParaRPr lang="en-US" altLang="zh-CN"/>
          </a:p>
          <a:p>
            <a:r>
              <a:rPr lang="zh-CN" altLang="en-US"/>
              <a:t>说明：</a:t>
            </a:r>
            <a:r>
              <a:rPr lang="en-US" altLang="zh-CN"/>
              <a:t>help</a:t>
            </a:r>
            <a:r>
              <a:rPr lang="zh-CN" altLang="en-US"/>
              <a:t>命名专门用于显示内建命令的格式用法。</a:t>
            </a:r>
            <a:r>
              <a:rPr lang="en-US" altLang="zh-CN"/>
              <a:t>man</a:t>
            </a:r>
            <a:r>
              <a:rPr lang="zh-CN" altLang="en-US"/>
              <a:t>命令可以显示系统手册页中的内容，这些内容大多是都是对命令的解释信息。</a:t>
            </a:r>
            <a:endParaRPr lang="en-US" altLang="zh-CN"/>
          </a:p>
          <a:p>
            <a:r>
              <a:rPr lang="zh-CN" altLang="en-US"/>
              <a:t>举例：</a:t>
            </a:r>
            <a:r>
              <a:rPr lang="en-US" altLang="zh-CN"/>
              <a:t>man pwd</a:t>
            </a:r>
          </a:p>
          <a:p>
            <a:pPr>
              <a:buFont typeface="Wingdings" pitchFamily="2" charset="2"/>
              <a:buNone/>
            </a:pPr>
            <a:r>
              <a:rPr lang="en-US" altLang="zh-CN"/>
              <a:t>            help pwd</a:t>
            </a:r>
          </a:p>
        </p:txBody>
      </p:sp>
    </p:spTree>
    <p:extLst>
      <p:ext uri="{BB962C8B-B14F-4D97-AF65-F5344CB8AC3E}">
        <p14:creationId xmlns:p14="http://schemas.microsoft.com/office/powerpoint/2010/main" val="1999920018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7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2.10.4 cal</a:t>
            </a:r>
            <a:r>
              <a:rPr lang="zh-CN" altLang="en-US"/>
              <a:t>命令</a:t>
            </a:r>
          </a:p>
        </p:txBody>
      </p:sp>
      <p:sp>
        <p:nvSpPr>
          <p:cNvPr id="182275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功能：显示日历。</a:t>
            </a:r>
            <a:endParaRPr lang="en-US" altLang="zh-CN"/>
          </a:p>
          <a:p>
            <a:r>
              <a:rPr lang="zh-CN" altLang="en-US"/>
              <a:t>格式：</a:t>
            </a:r>
            <a:r>
              <a:rPr lang="en-US" altLang="zh-CN"/>
              <a:t>cal [</a:t>
            </a:r>
            <a:r>
              <a:rPr lang="zh-CN" altLang="en-US"/>
              <a:t>选项</a:t>
            </a:r>
            <a:r>
              <a:rPr lang="en-US" altLang="zh-CN"/>
              <a:t>] [</a:t>
            </a:r>
            <a:r>
              <a:rPr lang="zh-CN" altLang="en-US"/>
              <a:t>月份</a:t>
            </a:r>
            <a:r>
              <a:rPr lang="en-US" altLang="zh-CN"/>
              <a:t>[</a:t>
            </a:r>
            <a:r>
              <a:rPr lang="zh-CN" altLang="en-US"/>
              <a:t>年份</a:t>
            </a:r>
            <a:r>
              <a:rPr lang="en-US" altLang="zh-CN"/>
              <a:t>]]</a:t>
            </a:r>
          </a:p>
          <a:p>
            <a:r>
              <a:rPr lang="zh-CN" altLang="en-US"/>
              <a:t>选项：</a:t>
            </a:r>
          </a:p>
        </p:txBody>
      </p:sp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2000250" y="3857625"/>
          <a:ext cx="5286375" cy="2498726"/>
        </p:xfrm>
        <a:graphic>
          <a:graphicData uri="http://schemas.openxmlformats.org/drawingml/2006/table">
            <a:tbl>
              <a:tblPr/>
              <a:tblGrid>
                <a:gridCol w="9540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322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1765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ar-SA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选项</a:t>
                      </a:r>
                      <a:endParaRPr kumimoji="0" lang="zh-CN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ar-SA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作用</a:t>
                      </a:r>
                      <a:endParaRPr kumimoji="0" lang="zh-CN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1706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-m</a:t>
                      </a:r>
                      <a:endParaRPr kumimoji="0" lang="zh-CN" altLang="zh-CN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ar-SA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以星期一为每周的第一天方式显示</a:t>
                      </a:r>
                      <a:endParaRPr kumimoji="0" lang="zh-CN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1706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-j</a:t>
                      </a:r>
                      <a:endParaRPr kumimoji="0" lang="zh-CN" altLang="zh-CN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ar-SA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以凯撒历显示，即以</a:t>
                      </a: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1</a:t>
                      </a:r>
                      <a:r>
                        <a:rPr kumimoji="0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月</a:t>
                      </a: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1</a:t>
                      </a:r>
                      <a:r>
                        <a:rPr kumimoji="0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日</a:t>
                      </a:r>
                      <a:r>
                        <a:rPr kumimoji="0" lang="ar-SA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起的天数显示</a:t>
                      </a:r>
                      <a:endParaRPr kumimoji="0" lang="zh-CN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7657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-y</a:t>
                      </a:r>
                      <a:endParaRPr kumimoji="0" lang="zh-CN" altLang="zh-CN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ar-SA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显示今年年历</a:t>
                      </a:r>
                      <a:endParaRPr kumimoji="0" lang="zh-CN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56386600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9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2.10.4 cal</a:t>
            </a:r>
            <a:r>
              <a:rPr lang="zh-CN" altLang="en-US"/>
              <a:t>命令</a:t>
            </a:r>
          </a:p>
        </p:txBody>
      </p:sp>
      <p:sp>
        <p:nvSpPr>
          <p:cNvPr id="183299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举例：</a:t>
            </a:r>
            <a:r>
              <a:rPr lang="en-US" altLang="zh-CN"/>
              <a:t>cal 2000</a:t>
            </a:r>
          </a:p>
          <a:p>
            <a:pPr>
              <a:buFont typeface="Wingdings" pitchFamily="2" charset="2"/>
              <a:buNone/>
            </a:pPr>
            <a:r>
              <a:rPr lang="en-US" altLang="zh-CN"/>
              <a:t>            cal 5 2000</a:t>
            </a:r>
          </a:p>
          <a:p>
            <a:pPr>
              <a:buFont typeface="Wingdings" pitchFamily="2" charset="2"/>
              <a:buNone/>
            </a:pPr>
            <a:r>
              <a:rPr lang="en-US" altLang="zh-CN"/>
              <a:t>            cal -jy</a:t>
            </a:r>
            <a:endParaRPr lang="zh-CN" altLang="en-US"/>
          </a:p>
        </p:txBody>
      </p:sp>
      <p:pic>
        <p:nvPicPr>
          <p:cNvPr id="18330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429000"/>
            <a:ext cx="4184650" cy="32146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28601981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2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2.10.5 date</a:t>
            </a:r>
            <a:r>
              <a:rPr lang="zh-CN" altLang="en-US"/>
              <a:t>命令</a:t>
            </a:r>
          </a:p>
        </p:txBody>
      </p:sp>
      <p:sp>
        <p:nvSpPr>
          <p:cNvPr id="18432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功能：显示及设定系统的日期和时间。</a:t>
            </a:r>
            <a:endParaRPr lang="en-US" altLang="zh-CN"/>
          </a:p>
          <a:p>
            <a:r>
              <a:rPr lang="zh-CN" altLang="en-US"/>
              <a:t>格式：</a:t>
            </a:r>
            <a:r>
              <a:rPr lang="en-US" altLang="zh-CN"/>
              <a:t>date [</a:t>
            </a:r>
            <a:r>
              <a:rPr lang="zh-CN" altLang="en-US"/>
              <a:t>选项</a:t>
            </a:r>
            <a:r>
              <a:rPr lang="en-US" altLang="zh-CN"/>
              <a:t>] </a:t>
            </a:r>
            <a:r>
              <a:rPr lang="zh-CN" altLang="en-US"/>
              <a:t>显示时间格式（以</a:t>
            </a:r>
            <a:r>
              <a:rPr lang="en-US" altLang="zh-CN"/>
              <a:t>+</a:t>
            </a:r>
            <a:r>
              <a:rPr lang="zh-CN" altLang="en-US"/>
              <a:t>号开始，后边加格式）</a:t>
            </a:r>
            <a:endParaRPr lang="en-US" altLang="zh-CN"/>
          </a:p>
          <a:p>
            <a:pPr>
              <a:buFont typeface="Wingdings" pitchFamily="2" charset="2"/>
              <a:buNone/>
            </a:pPr>
            <a:r>
              <a:rPr lang="en-US" altLang="zh-CN"/>
              <a:t>            date </a:t>
            </a:r>
            <a:r>
              <a:rPr lang="zh-CN" altLang="en-US"/>
              <a:t>设定时间格式</a:t>
            </a:r>
            <a:endParaRPr lang="en-US" altLang="zh-CN"/>
          </a:p>
          <a:p>
            <a:r>
              <a:rPr lang="zh-CN" altLang="en-US"/>
              <a:t>选项：</a:t>
            </a:r>
            <a:endParaRPr lang="en-US" altLang="zh-CN"/>
          </a:p>
        </p:txBody>
      </p:sp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2643188" y="4500563"/>
          <a:ext cx="4000500" cy="1285875"/>
        </p:xfrm>
        <a:graphic>
          <a:graphicData uri="http://schemas.openxmlformats.org/drawingml/2006/table">
            <a:tbl>
              <a:tblPr/>
              <a:tblGrid>
                <a:gridCol w="7223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781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286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ar-SA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选项</a:t>
                      </a:r>
                      <a:endParaRPr kumimoji="0" 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ar-SA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作用</a:t>
                      </a:r>
                      <a:endParaRPr kumimoji="0" 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8625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-u</a:t>
                      </a: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ar-SA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使用格林尼治时间</a:t>
                      </a:r>
                      <a:endParaRPr kumimoji="0" 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8625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-r</a:t>
                      </a: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ar-SA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最后一次修改文件的时间</a:t>
                      </a:r>
                      <a:endParaRPr kumimoji="0" 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28271550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2.10.5 date</a:t>
            </a:r>
            <a:r>
              <a:rPr lang="zh-CN" altLang="en-US"/>
              <a:t>命令</a:t>
            </a:r>
          </a:p>
        </p:txBody>
      </p:sp>
      <p:sp>
        <p:nvSpPr>
          <p:cNvPr id="185347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date</a:t>
            </a:r>
            <a:r>
              <a:rPr lang="zh-CN" altLang="en-US"/>
              <a:t>命令常用的几种时间格式</a:t>
            </a:r>
          </a:p>
        </p:txBody>
      </p:sp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1857375" y="2643188"/>
          <a:ext cx="5348288" cy="3967167"/>
        </p:xfrm>
        <a:graphic>
          <a:graphicData uri="http://schemas.openxmlformats.org/drawingml/2006/table">
            <a:tbl>
              <a:tblPr/>
              <a:tblGrid>
                <a:gridCol w="965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830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30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ar-SA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选项</a:t>
                      </a:r>
                      <a:endParaRPr kumimoji="0" 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ar-SA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作用</a:t>
                      </a:r>
                      <a:endParaRPr kumimoji="0" 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3063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%a</a:t>
                      </a:r>
                      <a:endParaRPr kumimoji="0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ar-SA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星期几的简称。例如一、二、三</a:t>
                      </a:r>
                      <a:endParaRPr kumimoji="0" 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3063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%A</a:t>
                      </a:r>
                      <a:endParaRPr kumimoji="0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ar-SA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星期几的全称。例如星期一、星期二</a:t>
                      </a:r>
                      <a:endParaRPr kumimoji="0" 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3063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%D</a:t>
                      </a:r>
                      <a:endParaRPr kumimoji="0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ar-SA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日期（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mm/dd/yy</a:t>
                      </a:r>
                      <a:r>
                        <a:rPr kumimoji="0" lang="ar-SA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）格式</a:t>
                      </a:r>
                      <a:endParaRPr kumimoji="0" 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9599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%T</a:t>
                      </a:r>
                      <a:endParaRPr kumimoji="0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ar-SA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显示时间格式（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24</a:t>
                      </a:r>
                      <a:r>
                        <a:rPr kumimoji="0" lang="ar-SA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小时制）（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hh:mm:ss</a:t>
                      </a:r>
                      <a:r>
                        <a:rPr kumimoji="0" lang="ar-SA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）</a:t>
                      </a:r>
                      <a:endParaRPr kumimoji="0" 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3063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%x</a:t>
                      </a:r>
                      <a:endParaRPr kumimoji="0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ar-SA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显示日期的格式（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mm/dd/yy</a:t>
                      </a:r>
                      <a:r>
                        <a:rPr kumimoji="0" lang="ar-SA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）</a:t>
                      </a:r>
                      <a:endParaRPr kumimoji="0" 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3063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%y</a:t>
                      </a:r>
                      <a:endParaRPr kumimoji="0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ar-SA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年的最后两个数字</a:t>
                      </a:r>
                      <a:endParaRPr kumimoji="0" 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3063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%Y</a:t>
                      </a:r>
                      <a:endParaRPr kumimoji="0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ar-SA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年（例如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2010</a:t>
                      </a:r>
                      <a:r>
                        <a:rPr kumimoji="0" lang="ar-SA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、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2011</a:t>
                      </a:r>
                      <a:r>
                        <a:rPr kumimoji="0" lang="ar-SA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）</a:t>
                      </a:r>
                      <a:endParaRPr kumimoji="0" 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3063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%r</a:t>
                      </a:r>
                      <a:endParaRPr kumimoji="0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ar-SA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时间（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hh:mm:ss</a:t>
                      </a:r>
                      <a:r>
                        <a:rPr kumimoji="0" lang="ar-SA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上午或者下午）</a:t>
                      </a:r>
                      <a:endParaRPr kumimoji="0" 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3063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%p</a:t>
                      </a:r>
                      <a:endParaRPr kumimoji="0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ar-SA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显示上午或者下午</a:t>
                      </a:r>
                      <a:endParaRPr kumimoji="0" 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38684784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7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2.10.5 date</a:t>
            </a:r>
            <a:r>
              <a:rPr lang="zh-CN" altLang="en-US"/>
              <a:t>命令</a:t>
            </a:r>
          </a:p>
        </p:txBody>
      </p:sp>
      <p:sp>
        <p:nvSpPr>
          <p:cNvPr id="186371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举例：</a:t>
            </a:r>
            <a:r>
              <a:rPr lang="en-US" altLang="zh-CN" dirty="0"/>
              <a:t>date 102110322011.00</a:t>
            </a:r>
          </a:p>
          <a:p>
            <a:r>
              <a:rPr lang="zh-CN" altLang="en-US" dirty="0"/>
              <a:t>设置时间，必须取得</a:t>
            </a:r>
            <a:r>
              <a:rPr lang="en-US" altLang="zh-CN" dirty="0"/>
              <a:t>root</a:t>
            </a:r>
            <a:r>
              <a:rPr lang="zh-CN" altLang="en-US" dirty="0"/>
              <a:t>权限，设置时间以“月（</a:t>
            </a:r>
            <a:r>
              <a:rPr lang="en-US" altLang="zh-CN" dirty="0"/>
              <a:t>2</a:t>
            </a:r>
            <a:r>
              <a:rPr lang="zh-CN" altLang="en-US" dirty="0"/>
              <a:t>位）日（</a:t>
            </a:r>
            <a:r>
              <a:rPr lang="en-US" altLang="zh-CN" dirty="0"/>
              <a:t>2</a:t>
            </a:r>
            <a:r>
              <a:rPr lang="zh-CN" altLang="en-US" dirty="0"/>
              <a:t>位）时（</a:t>
            </a:r>
            <a:r>
              <a:rPr lang="en-US" altLang="zh-CN" dirty="0"/>
              <a:t>2</a:t>
            </a:r>
            <a:r>
              <a:rPr lang="zh-CN" altLang="en-US" dirty="0"/>
              <a:t>位）分（</a:t>
            </a:r>
            <a:r>
              <a:rPr lang="en-US" altLang="zh-CN" dirty="0"/>
              <a:t>2</a:t>
            </a:r>
            <a:r>
              <a:rPr lang="zh-CN" altLang="en-US" dirty="0"/>
              <a:t>位）年（</a:t>
            </a:r>
            <a:r>
              <a:rPr lang="en-US" altLang="zh-CN" dirty="0"/>
              <a:t>4</a:t>
            </a:r>
            <a:r>
              <a:rPr lang="zh-CN" altLang="en-US" dirty="0"/>
              <a:t>位）</a:t>
            </a:r>
            <a:r>
              <a:rPr lang="en-US" altLang="zh-CN" dirty="0"/>
              <a:t>.</a:t>
            </a:r>
            <a:r>
              <a:rPr lang="zh-CN" altLang="en-US" dirty="0"/>
              <a:t>秒（</a:t>
            </a:r>
            <a:r>
              <a:rPr lang="en-US" altLang="zh-CN" dirty="0"/>
              <a:t>2</a:t>
            </a:r>
            <a:r>
              <a:rPr lang="zh-CN" altLang="en-US" dirty="0"/>
              <a:t>位）”。</a:t>
            </a:r>
            <a:endParaRPr lang="en-US" altLang="zh-CN" dirty="0"/>
          </a:p>
          <a:p>
            <a:r>
              <a:rPr lang="zh-CN" altLang="en-US" dirty="0"/>
              <a:t>更改系统时间后，需要执行命令 </a:t>
            </a:r>
            <a:r>
              <a:rPr lang="en-US" altLang="zh-CN" dirty="0"/>
              <a:t>clock –w</a:t>
            </a:r>
            <a:r>
              <a:rPr lang="zh-CN" altLang="en-US" dirty="0"/>
              <a:t>将时间写到</a:t>
            </a:r>
            <a:r>
              <a:rPr lang="en-US" altLang="zh-CN" dirty="0"/>
              <a:t>CMOS</a:t>
            </a:r>
            <a:r>
              <a:rPr lang="zh-CN" altLang="en-US" dirty="0"/>
              <a:t>中，保证下次开机启动时系统才能保持最新的正确时间。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81225516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2.10.5 date</a:t>
            </a:r>
            <a:r>
              <a:rPr lang="zh-CN" altLang="en-US"/>
              <a:t>命令</a:t>
            </a:r>
          </a:p>
        </p:txBody>
      </p:sp>
      <p:sp>
        <p:nvSpPr>
          <p:cNvPr id="187395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8739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250" y="2714625"/>
            <a:ext cx="7899400" cy="385762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78271624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1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2.10.5 date</a:t>
            </a:r>
            <a:r>
              <a:rPr lang="zh-CN" altLang="en-US"/>
              <a:t>命令</a:t>
            </a:r>
          </a:p>
        </p:txBody>
      </p:sp>
      <p:sp>
        <p:nvSpPr>
          <p:cNvPr id="188419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8842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250" y="2071688"/>
            <a:ext cx="8147050" cy="442912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31436463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2.11 </a:t>
            </a:r>
            <a:r>
              <a:rPr lang="zh-CN" altLang="en-US" dirty="0"/>
              <a:t>进程管理相关命令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/>
              <a:t>ps</a:t>
            </a:r>
            <a:endParaRPr lang="en-US" altLang="zh-CN" dirty="0"/>
          </a:p>
          <a:p>
            <a:r>
              <a:rPr lang="en-US" altLang="zh-CN" dirty="0" err="1"/>
              <a:t>pstree</a:t>
            </a:r>
            <a:endParaRPr lang="en-US" altLang="zh-CN" dirty="0"/>
          </a:p>
          <a:p>
            <a:r>
              <a:rPr lang="en-US" altLang="zh-CN" dirty="0"/>
              <a:t>kill</a:t>
            </a:r>
          </a:p>
          <a:p>
            <a:r>
              <a:rPr lang="en-US" altLang="zh-CN" dirty="0"/>
              <a:t>top</a:t>
            </a:r>
          </a:p>
          <a:p>
            <a:r>
              <a:rPr lang="en-US" altLang="zh-CN" dirty="0"/>
              <a:t>free</a:t>
            </a:r>
          </a:p>
          <a:p>
            <a:r>
              <a:rPr lang="zh-CN" altLang="en-US" dirty="0"/>
              <a:t>日志查看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495001926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Ps</a:t>
            </a:r>
            <a:r>
              <a:rPr lang="zh-CN" altLang="en-US" dirty="0"/>
              <a:t>命令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79512" y="1052736"/>
            <a:ext cx="8229600" cy="4525963"/>
          </a:xfrm>
        </p:spPr>
        <p:txBody>
          <a:bodyPr/>
          <a:lstStyle/>
          <a:p>
            <a:r>
              <a:rPr lang="zh-CN" altLang="en-US" dirty="0"/>
              <a:t>显示瞬间进程状态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484784"/>
            <a:ext cx="6010275" cy="433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406854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目录操作：目录结构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412776"/>
            <a:ext cx="8229600" cy="4525963"/>
          </a:xfrm>
        </p:spPr>
        <p:txBody>
          <a:bodyPr/>
          <a:lstStyle/>
          <a:p>
            <a:pPr eaLnBrk="1" hangingPunct="1"/>
            <a:r>
              <a:rPr lang="zh-CN" altLang="en-US" sz="3600" dirty="0"/>
              <a:t>目录结构</a:t>
            </a:r>
          </a:p>
          <a:p>
            <a:pPr lvl="1" eaLnBrk="1" hangingPunct="1"/>
            <a:r>
              <a:rPr lang="zh-CN" altLang="en-US" sz="2400" b="1" dirty="0">
                <a:solidFill>
                  <a:srgbClr val="FF0000"/>
                </a:solidFill>
              </a:rPr>
              <a:t>根目录</a:t>
            </a:r>
            <a:r>
              <a:rPr lang="zh-CN" altLang="en-US" sz="2400" b="1" dirty="0">
                <a:solidFill>
                  <a:schemeClr val="folHlink"/>
                </a:solidFill>
              </a:rPr>
              <a:t>：</a:t>
            </a:r>
            <a:r>
              <a:rPr lang="zh-CN" altLang="en-US" sz="2400" dirty="0"/>
              <a:t>从</a:t>
            </a:r>
            <a:r>
              <a:rPr lang="en-US" altLang="zh-CN" sz="2400" dirty="0" err="1"/>
              <a:t>linux</a:t>
            </a:r>
            <a:r>
              <a:rPr lang="zh-CN" altLang="en-US" sz="2400" dirty="0"/>
              <a:t>目录结构可知，根目录</a:t>
            </a:r>
            <a:r>
              <a:rPr lang="en-US" altLang="zh-CN" sz="2400" dirty="0"/>
              <a:t>/</a:t>
            </a:r>
            <a:r>
              <a:rPr lang="zh-CN" altLang="en-US" sz="2400" dirty="0"/>
              <a:t>是</a:t>
            </a:r>
            <a:r>
              <a:rPr lang="en-US" altLang="zh-CN" sz="2400" dirty="0"/>
              <a:t>Linux</a:t>
            </a:r>
            <a:r>
              <a:rPr lang="zh-CN" altLang="en-US" sz="2400" dirty="0"/>
              <a:t>文件系统的最上层目录。</a:t>
            </a:r>
          </a:p>
          <a:p>
            <a:pPr lvl="1" eaLnBrk="1" hangingPunct="1"/>
            <a:r>
              <a:rPr lang="zh-CN" altLang="en-US" sz="2400" b="1" dirty="0">
                <a:solidFill>
                  <a:srgbClr val="FF0000"/>
                </a:solidFill>
              </a:rPr>
              <a:t>主目录</a:t>
            </a:r>
            <a:r>
              <a:rPr lang="zh-CN" altLang="en-US" sz="2400" b="1" dirty="0">
                <a:solidFill>
                  <a:schemeClr val="folHlink"/>
                </a:solidFill>
              </a:rPr>
              <a:t>：</a:t>
            </a:r>
            <a:r>
              <a:rPr lang="zh-CN" altLang="en-US" sz="2400" dirty="0"/>
              <a:t>用户主目录是系统管理员增加用户账号时建立的，每个用户都有自已的主目录。</a:t>
            </a:r>
          </a:p>
          <a:p>
            <a:pPr lvl="1" eaLnBrk="1" hangingPunct="1"/>
            <a:r>
              <a:rPr lang="zh-CN" altLang="en-US" sz="2400" b="1" dirty="0">
                <a:solidFill>
                  <a:srgbClr val="FF0000"/>
                </a:solidFill>
              </a:rPr>
              <a:t>当前目录</a:t>
            </a:r>
            <a:r>
              <a:rPr lang="zh-CN" altLang="en-US" sz="2400" b="1" dirty="0">
                <a:solidFill>
                  <a:schemeClr val="folHlink"/>
                </a:solidFill>
              </a:rPr>
              <a:t>：</a:t>
            </a:r>
            <a:r>
              <a:rPr lang="zh-CN" altLang="en-US" sz="2400" dirty="0"/>
              <a:t>用户工作所处在的目录</a:t>
            </a:r>
          </a:p>
          <a:p>
            <a:pPr lvl="1" eaLnBrk="1" hangingPunct="1"/>
            <a:r>
              <a:rPr lang="zh-CN" altLang="en-US" sz="2400" dirty="0"/>
              <a:t>相对路径和绝对路径</a:t>
            </a:r>
          </a:p>
          <a:p>
            <a:pPr lvl="2" eaLnBrk="1" hangingPunct="1"/>
            <a:r>
              <a:rPr lang="zh-CN" altLang="en-US" sz="2000" b="1" dirty="0">
                <a:solidFill>
                  <a:srgbClr val="FF0000"/>
                </a:solidFill>
              </a:rPr>
              <a:t>绝对路径</a:t>
            </a:r>
            <a:r>
              <a:rPr lang="zh-CN" altLang="en-US" sz="2000" b="1" dirty="0">
                <a:solidFill>
                  <a:schemeClr val="folHlink"/>
                </a:solidFill>
              </a:rPr>
              <a:t>：</a:t>
            </a:r>
            <a:r>
              <a:rPr lang="zh-CN" altLang="en-US" sz="2000" dirty="0"/>
              <a:t>指以根目录（</a:t>
            </a:r>
            <a:r>
              <a:rPr lang="en-US" altLang="zh-CN" sz="2000" dirty="0"/>
              <a:t>/</a:t>
            </a:r>
            <a:r>
              <a:rPr lang="zh-CN" altLang="en-US" sz="2000" dirty="0"/>
              <a:t>）为起点来表示的路径称为绝对路径。</a:t>
            </a:r>
          </a:p>
          <a:p>
            <a:pPr lvl="2" eaLnBrk="1" hangingPunct="1"/>
            <a:r>
              <a:rPr lang="zh-CN" altLang="en-US" sz="2000" b="1" dirty="0">
                <a:solidFill>
                  <a:srgbClr val="FF0000"/>
                </a:solidFill>
              </a:rPr>
              <a:t>相对路径</a:t>
            </a:r>
            <a:r>
              <a:rPr lang="zh-CN" altLang="en-US" sz="2000" b="1" dirty="0">
                <a:solidFill>
                  <a:schemeClr val="folHlink"/>
                </a:solidFill>
              </a:rPr>
              <a:t>：</a:t>
            </a:r>
            <a:r>
              <a:rPr lang="zh-CN" altLang="en-US" sz="2000" dirty="0"/>
              <a:t>如果不是以根目录开头的路径称为相对路径。</a:t>
            </a:r>
          </a:p>
        </p:txBody>
      </p:sp>
    </p:spTree>
    <p:extLst>
      <p:ext uri="{BB962C8B-B14F-4D97-AF65-F5344CB8AC3E}">
        <p14:creationId xmlns:p14="http://schemas.microsoft.com/office/powerpoint/2010/main" val="2814594037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3528" y="76200"/>
            <a:ext cx="8820472" cy="914400"/>
          </a:xfrm>
        </p:spPr>
        <p:txBody>
          <a:bodyPr/>
          <a:lstStyle/>
          <a:p>
            <a:r>
              <a:rPr lang="zh-CN" altLang="en-US" dirty="0"/>
              <a:t>不加参数显示当前终端中的进程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3645024"/>
            <a:ext cx="8229600" cy="2481139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sz="2400" dirty="0"/>
              <a:t>PID: </a:t>
            </a:r>
            <a:r>
              <a:rPr lang="zh-CN" altLang="en-US" sz="2400" dirty="0"/>
              <a:t>运行着的命令</a:t>
            </a:r>
            <a:r>
              <a:rPr lang="en-US" altLang="zh-CN" sz="2400" dirty="0"/>
              <a:t>(CMD)</a:t>
            </a:r>
            <a:r>
              <a:rPr lang="zh-CN" altLang="en-US" sz="2400" dirty="0"/>
              <a:t>的进程编号</a:t>
            </a:r>
          </a:p>
          <a:p>
            <a:pPr>
              <a:lnSpc>
                <a:spcPct val="150000"/>
              </a:lnSpc>
            </a:pPr>
            <a:r>
              <a:rPr lang="en-US" altLang="zh-CN" sz="2400" dirty="0"/>
              <a:t>TTY: </a:t>
            </a:r>
            <a:r>
              <a:rPr lang="zh-CN" altLang="en-US" sz="2400" dirty="0"/>
              <a:t>命令所运行的位置（终端）</a:t>
            </a:r>
          </a:p>
          <a:p>
            <a:pPr>
              <a:lnSpc>
                <a:spcPct val="150000"/>
              </a:lnSpc>
            </a:pPr>
            <a:r>
              <a:rPr lang="en-US" altLang="zh-CN" sz="2400" dirty="0"/>
              <a:t>TIME: </a:t>
            </a:r>
            <a:r>
              <a:rPr lang="zh-CN" altLang="en-US" sz="2400" dirty="0"/>
              <a:t>运行着的该命令所占用的</a:t>
            </a:r>
            <a:r>
              <a:rPr lang="en-US" altLang="zh-CN" sz="2400" dirty="0"/>
              <a:t>CPU</a:t>
            </a:r>
            <a:r>
              <a:rPr lang="zh-CN" altLang="en-US" sz="2400" dirty="0"/>
              <a:t>处理时间</a:t>
            </a:r>
          </a:p>
          <a:p>
            <a:pPr>
              <a:lnSpc>
                <a:spcPct val="150000"/>
              </a:lnSpc>
            </a:pPr>
            <a:r>
              <a:rPr lang="en-US" altLang="zh-CN" sz="2400" dirty="0"/>
              <a:t>CMD: </a:t>
            </a:r>
            <a:r>
              <a:rPr lang="zh-CN" altLang="en-US" sz="2400" dirty="0"/>
              <a:t>该进程所运行的命令</a:t>
            </a:r>
          </a:p>
          <a:p>
            <a:endParaRPr lang="zh-CN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268760"/>
            <a:ext cx="7846690" cy="20882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37985088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Ps -ax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124744"/>
            <a:ext cx="8229600" cy="5001419"/>
          </a:xfrm>
        </p:spPr>
        <p:txBody>
          <a:bodyPr/>
          <a:lstStyle/>
          <a:p>
            <a:r>
              <a:rPr lang="zh-CN" altLang="en-US" sz="2800" dirty="0"/>
              <a:t>显示所有当前的进程：使用 </a:t>
            </a:r>
            <a:r>
              <a:rPr lang="en-US" altLang="zh-CN" sz="2800" dirty="0"/>
              <a:t>-a </a:t>
            </a:r>
            <a:r>
              <a:rPr lang="zh-CN" altLang="en-US" sz="2800" dirty="0"/>
              <a:t>参数，</a:t>
            </a:r>
            <a:r>
              <a:rPr lang="en-US" altLang="zh-CN" sz="2800" dirty="0"/>
              <a:t>-a </a:t>
            </a:r>
            <a:r>
              <a:rPr lang="zh-CN" altLang="en-US" sz="2800" dirty="0"/>
              <a:t>代表 </a:t>
            </a:r>
            <a:r>
              <a:rPr lang="en-US" altLang="zh-CN" sz="2800" dirty="0"/>
              <a:t>all</a:t>
            </a:r>
            <a:r>
              <a:rPr lang="zh-CN" altLang="en-US" sz="2800" dirty="0"/>
              <a:t>。同时加上</a:t>
            </a:r>
            <a:r>
              <a:rPr lang="en-US" altLang="zh-CN" sz="2800" dirty="0"/>
              <a:t>x</a:t>
            </a:r>
            <a:r>
              <a:rPr lang="zh-CN" altLang="en-US" sz="2800" dirty="0"/>
              <a:t>参数会显示没有控制终端的进程。列表较长，故通常使用</a:t>
            </a:r>
            <a:r>
              <a:rPr lang="en-US" altLang="zh-CN" sz="2800" dirty="0"/>
              <a:t>more</a:t>
            </a:r>
            <a:r>
              <a:rPr lang="zh-CN" altLang="en-US" sz="2800" dirty="0"/>
              <a:t>查看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708920"/>
            <a:ext cx="4905375" cy="3733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6270076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Ps –u </a:t>
            </a:r>
            <a:r>
              <a:rPr lang="zh-CN" altLang="en-US" dirty="0"/>
              <a:t>查看某用户的进程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852936"/>
            <a:ext cx="6675696" cy="16561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4653136"/>
            <a:ext cx="6900767" cy="180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980728"/>
            <a:ext cx="4680520" cy="1739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08283906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1520" y="76200"/>
            <a:ext cx="8892480" cy="914400"/>
          </a:xfrm>
        </p:spPr>
        <p:txBody>
          <a:bodyPr/>
          <a:lstStyle/>
          <a:p>
            <a:r>
              <a:rPr lang="zh-CN" altLang="en-US" sz="2000" dirty="0"/>
              <a:t>通过</a:t>
            </a:r>
            <a:r>
              <a:rPr lang="en-US" altLang="zh-CN" sz="2000" dirty="0"/>
              <a:t>CPU</a:t>
            </a:r>
            <a:r>
              <a:rPr lang="zh-CN" altLang="en-US" sz="2000" dirty="0"/>
              <a:t>和内存使用来过滤进程：查看当前时间点哪个进程占用的资源最多，这种情况下，可以通过使用</a:t>
            </a:r>
            <a:r>
              <a:rPr lang="en-US" altLang="zh-CN" sz="2000" dirty="0"/>
              <a:t>-aux</a:t>
            </a:r>
            <a:r>
              <a:rPr lang="zh-CN" altLang="en-US" sz="2000" dirty="0"/>
              <a:t>来显示全面的信息：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7504" y="1124744"/>
            <a:ext cx="8579296" cy="5001419"/>
          </a:xfrm>
        </p:spPr>
        <p:txBody>
          <a:bodyPr/>
          <a:lstStyle/>
          <a:p>
            <a:r>
              <a:rPr lang="fr-FR" altLang="zh-CN" dirty="0"/>
              <a:t>ps -aux --sort -%cpu | less</a:t>
            </a:r>
            <a:endParaRPr lang="zh-CN" alt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1" y="1772816"/>
            <a:ext cx="7982037" cy="30243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79798240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124744"/>
            <a:ext cx="8229600" cy="5001419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sz="1800" dirty="0"/>
              <a:t>USER</a:t>
            </a:r>
            <a:r>
              <a:rPr lang="zh-CN" altLang="en-US" sz="1800" dirty="0"/>
              <a:t>，用户名称；</a:t>
            </a:r>
            <a:endParaRPr lang="en-US" altLang="zh-CN" sz="1800" dirty="0"/>
          </a:p>
          <a:p>
            <a:pPr>
              <a:lnSpc>
                <a:spcPct val="150000"/>
              </a:lnSpc>
            </a:pPr>
            <a:r>
              <a:rPr lang="en-US" altLang="zh-CN" sz="1800" dirty="0"/>
              <a:t>PID</a:t>
            </a:r>
            <a:r>
              <a:rPr lang="zh-CN" altLang="en-US" sz="1800" dirty="0"/>
              <a:t>，进程号；</a:t>
            </a:r>
            <a:endParaRPr lang="en-US" altLang="zh-CN" sz="1800" dirty="0"/>
          </a:p>
          <a:p>
            <a:pPr>
              <a:lnSpc>
                <a:spcPct val="150000"/>
              </a:lnSpc>
            </a:pPr>
            <a:r>
              <a:rPr lang="en-US" altLang="zh-CN" sz="1800" dirty="0"/>
              <a:t>%CPU</a:t>
            </a:r>
            <a:r>
              <a:rPr lang="zh-CN" altLang="en-US" sz="1800" dirty="0"/>
              <a:t>，该进程所占用</a:t>
            </a:r>
            <a:r>
              <a:rPr lang="en-US" altLang="zh-CN" sz="1800" dirty="0"/>
              <a:t>CPU</a:t>
            </a:r>
            <a:r>
              <a:rPr lang="zh-CN" altLang="en-US" sz="1800" dirty="0"/>
              <a:t>百分比；</a:t>
            </a:r>
            <a:endParaRPr lang="en-US" altLang="zh-CN" sz="1800" dirty="0"/>
          </a:p>
          <a:p>
            <a:pPr>
              <a:lnSpc>
                <a:spcPct val="150000"/>
              </a:lnSpc>
            </a:pPr>
            <a:r>
              <a:rPr lang="en-US" altLang="zh-CN" sz="1800" dirty="0"/>
              <a:t>%MEM</a:t>
            </a:r>
            <a:r>
              <a:rPr lang="zh-CN" altLang="en-US" sz="1800" dirty="0"/>
              <a:t>，该进程所占用内存百分比；</a:t>
            </a:r>
            <a:endParaRPr lang="en-US" altLang="zh-CN" sz="1800" dirty="0"/>
          </a:p>
          <a:p>
            <a:pPr>
              <a:lnSpc>
                <a:spcPct val="150000"/>
              </a:lnSpc>
            </a:pPr>
            <a:r>
              <a:rPr lang="en-US" altLang="zh-CN" sz="1800" dirty="0"/>
              <a:t>VSZ</a:t>
            </a:r>
            <a:r>
              <a:rPr lang="zh-CN" altLang="en-US" sz="1800" dirty="0"/>
              <a:t>，进程所占用的虚拟内存大小；</a:t>
            </a:r>
            <a:endParaRPr lang="en-US" altLang="zh-CN" sz="1800" dirty="0"/>
          </a:p>
          <a:p>
            <a:pPr>
              <a:lnSpc>
                <a:spcPct val="150000"/>
              </a:lnSpc>
            </a:pPr>
            <a:r>
              <a:rPr lang="en-US" altLang="zh-CN" sz="1800" dirty="0"/>
              <a:t>RSS</a:t>
            </a:r>
            <a:r>
              <a:rPr lang="zh-CN" altLang="en-US" sz="1800" dirty="0"/>
              <a:t>，进程所占用的实际内存大小；</a:t>
            </a:r>
            <a:endParaRPr lang="en-US" altLang="zh-CN" sz="1800" dirty="0"/>
          </a:p>
          <a:p>
            <a:pPr>
              <a:lnSpc>
                <a:spcPct val="150000"/>
              </a:lnSpc>
            </a:pPr>
            <a:r>
              <a:rPr lang="en-US" altLang="zh-CN" sz="1800" dirty="0"/>
              <a:t>TTY</a:t>
            </a:r>
            <a:r>
              <a:rPr lang="zh-CN" altLang="en-US" sz="1800" dirty="0"/>
              <a:t>，该进程运行在哪个终端上面，若与终端无关，则显示 </a:t>
            </a:r>
            <a:r>
              <a:rPr lang="en-US" altLang="zh-CN" sz="1800" dirty="0"/>
              <a:t>?</a:t>
            </a:r>
            <a:r>
              <a:rPr lang="zh-CN" altLang="en-US" sz="1800" dirty="0"/>
              <a:t>；</a:t>
            </a:r>
            <a:endParaRPr lang="en-US" altLang="zh-CN" sz="1800" dirty="0"/>
          </a:p>
          <a:p>
            <a:pPr>
              <a:lnSpc>
                <a:spcPct val="150000"/>
              </a:lnSpc>
            </a:pPr>
            <a:r>
              <a:rPr lang="en-US" altLang="zh-CN" sz="1800" dirty="0"/>
              <a:t>STAT</a:t>
            </a:r>
            <a:r>
              <a:rPr lang="zh-CN" altLang="en-US" sz="1800" dirty="0"/>
              <a:t>，进程状态；</a:t>
            </a:r>
            <a:endParaRPr lang="en-US" altLang="zh-CN" sz="1800" dirty="0"/>
          </a:p>
          <a:p>
            <a:pPr>
              <a:lnSpc>
                <a:spcPct val="150000"/>
              </a:lnSpc>
            </a:pPr>
            <a:r>
              <a:rPr lang="en-US" altLang="zh-CN" sz="1800" dirty="0"/>
              <a:t>START</a:t>
            </a:r>
            <a:r>
              <a:rPr lang="zh-CN" altLang="en-US" sz="1800" dirty="0"/>
              <a:t>，进程启动时间；</a:t>
            </a:r>
            <a:endParaRPr lang="en-US" altLang="zh-CN" sz="1800" dirty="0"/>
          </a:p>
          <a:p>
            <a:pPr>
              <a:lnSpc>
                <a:spcPct val="150000"/>
              </a:lnSpc>
            </a:pPr>
            <a:r>
              <a:rPr lang="en-US" altLang="zh-CN" sz="1800" dirty="0"/>
              <a:t>TIME</a:t>
            </a:r>
            <a:r>
              <a:rPr lang="zh-CN" altLang="en-US" sz="1800" dirty="0"/>
              <a:t>，进程实际占用</a:t>
            </a:r>
            <a:r>
              <a:rPr lang="en-US" altLang="zh-CN" sz="1800" dirty="0"/>
              <a:t>CPU</a:t>
            </a:r>
            <a:r>
              <a:rPr lang="zh-CN" altLang="en-US" sz="1800" dirty="0"/>
              <a:t>的时间；</a:t>
            </a:r>
            <a:endParaRPr lang="en-US" altLang="zh-CN" sz="1800" dirty="0"/>
          </a:p>
          <a:p>
            <a:pPr>
              <a:lnSpc>
                <a:spcPct val="150000"/>
              </a:lnSpc>
            </a:pPr>
            <a:r>
              <a:rPr lang="en-US" altLang="zh-CN" sz="1800" dirty="0"/>
              <a:t>COMMAND</a:t>
            </a:r>
            <a:r>
              <a:rPr lang="zh-CN" altLang="en-US" sz="1800" dirty="0"/>
              <a:t>，该进程对应的执行程序；</a:t>
            </a:r>
          </a:p>
        </p:txBody>
      </p:sp>
    </p:spTree>
    <p:extLst>
      <p:ext uri="{BB962C8B-B14F-4D97-AF65-F5344CB8AC3E}">
        <p14:creationId xmlns:p14="http://schemas.microsoft.com/office/powerpoint/2010/main" val="824677664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124744"/>
            <a:ext cx="8229600" cy="5001419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GB" altLang="zh-CN" sz="2400" dirty="0" err="1"/>
              <a:t>ps</a:t>
            </a:r>
            <a:r>
              <a:rPr lang="zh-CN" altLang="en-US" sz="2400" dirty="0"/>
              <a:t>命令的排序格式是：</a:t>
            </a:r>
            <a:r>
              <a:rPr lang="en-US" altLang="zh-CN" sz="2400" dirty="0"/>
              <a:t>--</a:t>
            </a:r>
            <a:r>
              <a:rPr lang="en-GB" altLang="zh-CN" sz="2400" dirty="0"/>
              <a:t>sort=[+|-] key</a:t>
            </a:r>
            <a:r>
              <a:rPr lang="zh-CN" altLang="en-GB" sz="2400" dirty="0"/>
              <a:t>，</a:t>
            </a:r>
            <a:r>
              <a:rPr lang="en-GB" altLang="zh-CN" sz="2400" dirty="0"/>
              <a:t>key</a:t>
            </a:r>
            <a:r>
              <a:rPr lang="zh-CN" altLang="en-US" sz="2400" dirty="0"/>
              <a:t>表示某一列的名称，</a:t>
            </a:r>
            <a:r>
              <a:rPr lang="en-US" altLang="zh-CN" sz="2400" dirty="0"/>
              <a:t>+</a:t>
            </a:r>
            <a:r>
              <a:rPr lang="zh-CN" altLang="en-US" sz="2400" dirty="0"/>
              <a:t>表示升序排序，而</a:t>
            </a:r>
            <a:r>
              <a:rPr lang="en-US" altLang="zh-CN" sz="2400" dirty="0"/>
              <a:t>-</a:t>
            </a:r>
            <a:r>
              <a:rPr lang="zh-CN" altLang="en-US" sz="2400" dirty="0"/>
              <a:t>表示降序排序，比如按</a:t>
            </a:r>
            <a:r>
              <a:rPr lang="en-GB" altLang="zh-CN" sz="2400" dirty="0"/>
              <a:t>CPU</a:t>
            </a:r>
            <a:r>
              <a:rPr lang="zh-CN" altLang="en-US" sz="2400" dirty="0"/>
              <a:t>降序排列：</a:t>
            </a:r>
            <a:r>
              <a:rPr lang="en-GB" altLang="zh-CN" sz="2400" dirty="0" err="1"/>
              <a:t>ps</a:t>
            </a:r>
            <a:r>
              <a:rPr lang="en-GB" altLang="zh-CN" sz="2400" dirty="0"/>
              <a:t> aux --sort=-%</a:t>
            </a:r>
            <a:r>
              <a:rPr lang="en-GB" altLang="zh-CN" sz="2400" dirty="0" err="1"/>
              <a:t>cpu</a:t>
            </a:r>
            <a:r>
              <a:rPr lang="zh-CN" altLang="en-GB" sz="2400" dirty="0"/>
              <a:t>，</a:t>
            </a:r>
            <a:r>
              <a:rPr lang="zh-CN" altLang="en-US" sz="2400" dirty="0"/>
              <a:t>按照内存来进行降序排序：</a:t>
            </a:r>
            <a:r>
              <a:rPr lang="en-US" altLang="zh-CN" sz="2400" dirty="0"/>
              <a:t>$ </a:t>
            </a:r>
            <a:r>
              <a:rPr lang="en-GB" altLang="zh-CN" sz="2400" dirty="0" err="1"/>
              <a:t>ps</a:t>
            </a:r>
            <a:r>
              <a:rPr lang="en-GB" altLang="zh-CN" sz="2400" dirty="0"/>
              <a:t> -aux --sort -%</a:t>
            </a:r>
            <a:r>
              <a:rPr lang="en-GB" altLang="zh-CN" sz="2400" dirty="0" err="1"/>
              <a:t>mem</a:t>
            </a:r>
            <a:r>
              <a:rPr lang="en-GB" altLang="zh-CN" sz="2400" dirty="0"/>
              <a:t> | less</a:t>
            </a:r>
            <a:r>
              <a:rPr lang="zh-CN" altLang="en-GB" sz="2400" dirty="0"/>
              <a:t>，</a:t>
            </a:r>
            <a:r>
              <a:rPr lang="zh-CN" altLang="en-US" sz="2400" dirty="0"/>
              <a:t>还可以借助管道只显示前</a:t>
            </a:r>
            <a:r>
              <a:rPr lang="en-US" altLang="zh-CN" sz="2400" dirty="0"/>
              <a:t>5</a:t>
            </a:r>
            <a:r>
              <a:rPr lang="zh-CN" altLang="en-US" sz="2400" dirty="0"/>
              <a:t>条记录结果，也就是内存占有率最高的前</a:t>
            </a:r>
            <a:r>
              <a:rPr lang="en-US" altLang="zh-CN" sz="2400" dirty="0"/>
              <a:t>5</a:t>
            </a:r>
            <a:r>
              <a:rPr lang="zh-CN" altLang="en-US" sz="2400" dirty="0"/>
              <a:t>个进程：</a:t>
            </a:r>
          </a:p>
          <a:p>
            <a:pPr>
              <a:lnSpc>
                <a:spcPct val="150000"/>
              </a:lnSpc>
            </a:pPr>
            <a:r>
              <a:rPr lang="fr-FR" altLang="zh-CN" sz="2400" dirty="0">
                <a:solidFill>
                  <a:srgbClr val="FF0000"/>
                </a:solidFill>
              </a:rPr>
              <a:t>ps -aux --sort </a:t>
            </a:r>
            <a:r>
              <a:rPr lang="en-US" altLang="zh-CN" sz="2400" dirty="0">
                <a:solidFill>
                  <a:srgbClr val="FF0000"/>
                </a:solidFill>
              </a:rPr>
              <a:t>-</a:t>
            </a:r>
            <a:r>
              <a:rPr lang="fr-FR" altLang="zh-CN" sz="2400" dirty="0">
                <a:solidFill>
                  <a:srgbClr val="FF0000"/>
                </a:solidFill>
              </a:rPr>
              <a:t>%mem | head -n 5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7402854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1560" y="404664"/>
            <a:ext cx="8352928" cy="914400"/>
          </a:xfrm>
        </p:spPr>
        <p:txBody>
          <a:bodyPr/>
          <a:lstStyle/>
          <a:p>
            <a:r>
              <a:rPr lang="zh-CN" altLang="en-US" sz="2400" dirty="0"/>
              <a:t>根据进程查看线程，如果查看特定线程的进程，可以使用</a:t>
            </a:r>
            <a:r>
              <a:rPr lang="en-US" altLang="zh-CN" sz="2400" dirty="0"/>
              <a:t>-L</a:t>
            </a:r>
            <a:r>
              <a:rPr lang="zh-CN" altLang="en-US" sz="2400" dirty="0"/>
              <a:t>参数，后面加上对应的进程的</a:t>
            </a:r>
            <a:r>
              <a:rPr lang="en-US" altLang="zh-CN" sz="2400" dirty="0"/>
              <a:t>PID</a:t>
            </a:r>
            <a:r>
              <a:rPr lang="zh-CN" altLang="en-US" sz="2400" dirty="0"/>
              <a:t>：</a:t>
            </a:r>
            <a:br>
              <a:rPr lang="zh-CN" altLang="en-US" dirty="0"/>
            </a:b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altLang="zh-CN" dirty="0" err="1"/>
              <a:t>ps</a:t>
            </a:r>
            <a:r>
              <a:rPr lang="en-GB" altLang="zh-CN" dirty="0"/>
              <a:t> -L 2011</a:t>
            </a:r>
            <a:endParaRPr lang="zh-CN" alt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1" y="2204864"/>
            <a:ext cx="8236705" cy="2880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38197492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55576" y="404664"/>
            <a:ext cx="8001000" cy="914400"/>
          </a:xfrm>
        </p:spPr>
        <p:txBody>
          <a:bodyPr/>
          <a:lstStyle/>
          <a:p>
            <a:r>
              <a:rPr lang="zh-CN" altLang="en-US" sz="2800" dirty="0"/>
              <a:t>树形显示进程，可以通过参数</a:t>
            </a:r>
            <a:r>
              <a:rPr lang="en-US" altLang="zh-CN" sz="2800" dirty="0"/>
              <a:t>f</a:t>
            </a:r>
            <a:r>
              <a:rPr lang="zh-CN" altLang="en-US" sz="2800" dirty="0"/>
              <a:t>来实现：</a:t>
            </a:r>
            <a:r>
              <a:rPr lang="en-US" altLang="zh-CN" sz="2800" dirty="0" err="1"/>
              <a:t>ps</a:t>
            </a:r>
            <a:r>
              <a:rPr lang="en-US" altLang="zh-CN" sz="2800" dirty="0"/>
              <a:t> -</a:t>
            </a:r>
            <a:r>
              <a:rPr lang="en-US" altLang="zh-CN" sz="2800" dirty="0" err="1"/>
              <a:t>axf</a:t>
            </a:r>
            <a:r>
              <a:rPr lang="zh-CN" altLang="en-US" sz="2800" dirty="0"/>
              <a:t>，也可以使用</a:t>
            </a:r>
            <a:r>
              <a:rPr lang="en-US" altLang="zh-CN" sz="2800" dirty="0" err="1"/>
              <a:t>pstree</a:t>
            </a:r>
            <a:r>
              <a:rPr lang="zh-CN" altLang="en-US" sz="2800" dirty="0"/>
              <a:t>命令；</a:t>
            </a:r>
            <a:br>
              <a:rPr lang="zh-CN" altLang="en-US" sz="2800" dirty="0"/>
            </a:br>
            <a:endParaRPr lang="zh-CN" altLang="en-US" sz="28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412776"/>
            <a:ext cx="7776864" cy="47159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94880890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Kill</a:t>
            </a:r>
            <a:r>
              <a:rPr lang="zh-CN" altLang="en-US" dirty="0"/>
              <a:t>命令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单纯使用</a:t>
            </a:r>
            <a:r>
              <a:rPr lang="en-US" altLang="zh-CN" dirty="0"/>
              <a:t>kill</a:t>
            </a:r>
            <a:r>
              <a:rPr lang="zh-CN" altLang="en-US" dirty="0"/>
              <a:t>命令，不加修饰符，不带标志。首先使用</a:t>
            </a:r>
            <a:r>
              <a:rPr lang="en-US" altLang="zh-CN" dirty="0" err="1"/>
              <a:t>ps</a:t>
            </a:r>
            <a:r>
              <a:rPr lang="en-US" altLang="zh-CN" dirty="0"/>
              <a:t> -</a:t>
            </a:r>
            <a:r>
              <a:rPr lang="en-US" altLang="zh-CN" dirty="0" err="1"/>
              <a:t>ef</a:t>
            </a:r>
            <a:r>
              <a:rPr lang="zh-CN" altLang="en-US" dirty="0"/>
              <a:t>命令确定要杀死进程的</a:t>
            </a:r>
            <a:r>
              <a:rPr lang="en-US" altLang="zh-CN" dirty="0"/>
              <a:t>PID</a:t>
            </a:r>
            <a:r>
              <a:rPr lang="zh-CN" altLang="en-US" dirty="0"/>
              <a:t>，然后输入以下命令：</a:t>
            </a:r>
            <a:br>
              <a:rPr lang="zh-CN" altLang="en-US" dirty="0"/>
            </a:br>
            <a:r>
              <a:rPr lang="en-US" altLang="zh-CN" dirty="0"/>
              <a:t># kill -</a:t>
            </a:r>
            <a:r>
              <a:rPr lang="en-US" altLang="zh-CN" dirty="0" err="1"/>
              <a:t>pid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65018215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700808"/>
            <a:ext cx="8238695" cy="2952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066438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/>
              <a:t>Linux</a:t>
            </a:r>
            <a:r>
              <a:rPr lang="zh-CN" altLang="en-US" b="1"/>
              <a:t>常用命令</a:t>
            </a:r>
          </a:p>
        </p:txBody>
      </p:sp>
      <p:sp>
        <p:nvSpPr>
          <p:cNvPr id="4099" name="内容占位符 2"/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4857403"/>
          </a:xfrm>
        </p:spPr>
        <p:txBody>
          <a:bodyPr/>
          <a:lstStyle/>
          <a:p>
            <a:pPr algn="just">
              <a:lnSpc>
                <a:spcPct val="150000"/>
              </a:lnSpc>
            </a:pPr>
            <a:r>
              <a:rPr lang="en-US" altLang="zh-CN" sz="2800" dirty="0"/>
              <a:t>Linux</a:t>
            </a:r>
            <a:r>
              <a:rPr lang="zh-CN" altLang="en-US" sz="2800" dirty="0"/>
              <a:t>系统提供了一套十分完备的命令，利用这些命令可以高效地完成所有操作任务。</a:t>
            </a:r>
            <a:endParaRPr lang="en-US" altLang="zh-CN" sz="2800" dirty="0"/>
          </a:p>
          <a:p>
            <a:pPr algn="just">
              <a:lnSpc>
                <a:spcPct val="150000"/>
              </a:lnSpc>
            </a:pPr>
            <a:r>
              <a:rPr lang="zh-CN" altLang="en-US" sz="2800" dirty="0"/>
              <a:t>使用命令行进行操作，具有比图形化操作更加快捷高效的特点，但是命令行不够直观，需要用户熟练记忆命令的用法、格式以及选项和参数等内容。</a:t>
            </a:r>
            <a:endParaRPr lang="en-US" altLang="zh-CN" sz="2800" dirty="0"/>
          </a:p>
          <a:p>
            <a:pPr algn="just">
              <a:lnSpc>
                <a:spcPct val="150000"/>
              </a:lnSpc>
            </a:pPr>
            <a:r>
              <a:rPr lang="en-US" altLang="zh-CN" sz="2800" dirty="0"/>
              <a:t>Linux</a:t>
            </a:r>
            <a:r>
              <a:rPr lang="zh-CN" altLang="en-US" sz="2800" dirty="0"/>
              <a:t>有数千条命令，多数命令有十多个甚至几十个选项。</a:t>
            </a:r>
            <a:endParaRPr lang="en-US" altLang="zh-CN" sz="2800" dirty="0"/>
          </a:p>
        </p:txBody>
      </p:sp>
    </p:spTree>
    <p:extLst>
      <p:ext uri="{BB962C8B-B14F-4D97-AF65-F5344CB8AC3E}">
        <p14:creationId xmlns:p14="http://schemas.microsoft.com/office/powerpoint/2010/main" val="21936756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Shell</a:t>
            </a:r>
            <a:r>
              <a:rPr lang="zh-CN" altLang="en-US"/>
              <a:t>程序的启动</a:t>
            </a:r>
          </a:p>
        </p:txBody>
      </p:sp>
      <p:sp>
        <p:nvSpPr>
          <p:cNvPr id="19459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zh-CN" altLang="en-US"/>
              <a:t>要使用命令必须先启动</a:t>
            </a:r>
            <a:r>
              <a:rPr lang="en-US" altLang="zh-CN"/>
              <a:t>Shell</a:t>
            </a:r>
            <a:r>
              <a:rPr lang="zh-CN" altLang="en-US"/>
              <a:t>程序。当用户成功登陆字符终端后，</a:t>
            </a:r>
            <a:r>
              <a:rPr lang="en-US" altLang="zh-CN"/>
              <a:t>Shell</a:t>
            </a:r>
            <a:r>
              <a:rPr lang="zh-CN" altLang="en-US"/>
              <a:t>也同时启动。</a:t>
            </a:r>
            <a:endParaRPr lang="en-US" altLang="zh-CN"/>
          </a:p>
          <a:p>
            <a:pPr algn="just"/>
            <a:r>
              <a:rPr lang="zh-CN" altLang="en-US"/>
              <a:t>当用户登录到图形化桌面后，在菜单栏中找到“终端”即可启动</a:t>
            </a:r>
            <a:r>
              <a:rPr lang="en-US" altLang="zh-CN"/>
              <a:t>Shell</a:t>
            </a:r>
            <a:r>
              <a:rPr lang="zh-CN" altLang="en-US"/>
              <a:t>。例如，对于</a:t>
            </a:r>
            <a:r>
              <a:rPr lang="en-US" altLang="zh-CN"/>
              <a:t>Ubuntu</a:t>
            </a:r>
            <a:r>
              <a:rPr lang="zh-CN" altLang="en-US"/>
              <a:t>桌面系统，用户可以通过点击“应用程序”</a:t>
            </a:r>
            <a:r>
              <a:rPr lang="en-US" altLang="zh-CN"/>
              <a:t>|</a:t>
            </a:r>
            <a:r>
              <a:rPr lang="zh-CN" altLang="en-US"/>
              <a:t>“附件”</a:t>
            </a:r>
            <a:r>
              <a:rPr lang="en-US" altLang="zh-CN"/>
              <a:t>|</a:t>
            </a:r>
            <a:r>
              <a:rPr lang="zh-CN" altLang="en-US"/>
              <a:t>“终端”，启动</a:t>
            </a:r>
            <a:r>
              <a:rPr lang="en-US" altLang="zh-CN"/>
              <a:t>Shell</a:t>
            </a:r>
            <a:r>
              <a:rPr lang="zh-CN" altLang="en-US"/>
              <a:t>。终端提供了在图形环境下运行的字符命令行界面。</a:t>
            </a:r>
            <a:endParaRPr lang="en-US" altLang="zh-CN"/>
          </a:p>
          <a:p>
            <a:pPr algn="just"/>
            <a:r>
              <a:rPr lang="en-US" altLang="zh-CN"/>
              <a:t>C+A+T</a:t>
            </a:r>
          </a:p>
        </p:txBody>
      </p:sp>
    </p:spTree>
    <p:extLst>
      <p:ext uri="{BB962C8B-B14F-4D97-AF65-F5344CB8AC3E}">
        <p14:creationId xmlns:p14="http://schemas.microsoft.com/office/powerpoint/2010/main" val="1188919515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top</a:t>
            </a:r>
            <a:r>
              <a:rPr lang="zh-CN" altLang="en-US" dirty="0"/>
              <a:t>命令是</a:t>
            </a:r>
            <a:r>
              <a:rPr lang="en-US" altLang="zh-CN" dirty="0"/>
              <a:t>Linux</a:t>
            </a:r>
            <a:r>
              <a:rPr lang="zh-CN" altLang="en-US" dirty="0"/>
              <a:t>环境下常用分析工具，能够实时显示系统中各个进程的资源占用状况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359" y="1700808"/>
            <a:ext cx="9151224" cy="2808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34872003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073427"/>
          </a:xfrm>
        </p:spPr>
        <p:txBody>
          <a:bodyPr/>
          <a:lstStyle/>
          <a:p>
            <a:r>
              <a:rPr lang="en-GB" altLang="zh-CN" sz="1800" dirty="0"/>
              <a:t>PID</a:t>
            </a:r>
            <a:r>
              <a:rPr lang="zh-CN" altLang="en-GB" sz="1800" dirty="0"/>
              <a:t>：</a:t>
            </a:r>
            <a:r>
              <a:rPr lang="zh-CN" altLang="en-US" sz="1800" dirty="0"/>
              <a:t>进程的</a:t>
            </a:r>
            <a:r>
              <a:rPr lang="en-GB" altLang="zh-CN" sz="1800" dirty="0"/>
              <a:t>ID</a:t>
            </a:r>
          </a:p>
          <a:p>
            <a:r>
              <a:rPr lang="en-GB" altLang="zh-CN" sz="1800" dirty="0"/>
              <a:t>USER</a:t>
            </a:r>
            <a:r>
              <a:rPr lang="zh-CN" altLang="en-GB" sz="1800" dirty="0"/>
              <a:t>：</a:t>
            </a:r>
            <a:r>
              <a:rPr lang="zh-CN" altLang="en-US" sz="1800" dirty="0"/>
              <a:t>进程所有者</a:t>
            </a:r>
            <a:endParaRPr lang="en-US" altLang="zh-CN" sz="1800" dirty="0"/>
          </a:p>
          <a:p>
            <a:r>
              <a:rPr lang="en-GB" altLang="zh-CN" sz="1800" dirty="0"/>
              <a:t>PR</a:t>
            </a:r>
            <a:r>
              <a:rPr lang="zh-CN" altLang="en-GB" sz="1800" dirty="0"/>
              <a:t>：</a:t>
            </a:r>
            <a:r>
              <a:rPr lang="zh-CN" altLang="en-US" sz="1800" dirty="0"/>
              <a:t>进程的优先级别，越小越优先被执行</a:t>
            </a:r>
            <a:endParaRPr lang="en-US" altLang="zh-CN" sz="1800" dirty="0"/>
          </a:p>
          <a:p>
            <a:r>
              <a:rPr lang="en-GB" altLang="zh-CN" sz="1800" dirty="0"/>
              <a:t>NI</a:t>
            </a:r>
            <a:r>
              <a:rPr lang="zh-CN" altLang="en-GB" sz="1800" dirty="0"/>
              <a:t>：</a:t>
            </a:r>
            <a:r>
              <a:rPr lang="en-GB" altLang="zh-CN" sz="1800" dirty="0"/>
              <a:t>nice</a:t>
            </a:r>
            <a:r>
              <a:rPr lang="zh-CN" altLang="en-US" sz="1800" dirty="0"/>
              <a:t>值</a:t>
            </a:r>
            <a:endParaRPr lang="en-US" altLang="zh-CN" sz="1800" dirty="0"/>
          </a:p>
          <a:p>
            <a:r>
              <a:rPr lang="en-GB" altLang="zh-CN" sz="1800" dirty="0"/>
              <a:t>VIRT</a:t>
            </a:r>
            <a:r>
              <a:rPr lang="zh-CN" altLang="en-GB" sz="1800" dirty="0"/>
              <a:t>：</a:t>
            </a:r>
            <a:r>
              <a:rPr lang="zh-CN" altLang="en-US" sz="1800" dirty="0"/>
              <a:t>进程占用的虚拟内存</a:t>
            </a:r>
            <a:endParaRPr lang="en-US" altLang="zh-CN" sz="1800" dirty="0"/>
          </a:p>
          <a:p>
            <a:r>
              <a:rPr lang="en-GB" altLang="zh-CN" sz="1800" dirty="0"/>
              <a:t>RES</a:t>
            </a:r>
            <a:r>
              <a:rPr lang="zh-CN" altLang="en-GB" sz="1800" dirty="0"/>
              <a:t>：</a:t>
            </a:r>
            <a:r>
              <a:rPr lang="zh-CN" altLang="en-US" sz="1800" dirty="0"/>
              <a:t>进程占用的物理内存</a:t>
            </a:r>
            <a:endParaRPr lang="en-US" altLang="zh-CN" sz="1800" dirty="0"/>
          </a:p>
          <a:p>
            <a:r>
              <a:rPr lang="en-GB" altLang="zh-CN" sz="1800" dirty="0"/>
              <a:t>SHR</a:t>
            </a:r>
            <a:r>
              <a:rPr lang="zh-CN" altLang="en-GB" sz="1800" dirty="0"/>
              <a:t>：</a:t>
            </a:r>
            <a:r>
              <a:rPr lang="zh-CN" altLang="en-US" sz="1800" dirty="0"/>
              <a:t>进程使用的共享内存</a:t>
            </a:r>
            <a:endParaRPr lang="en-US" altLang="zh-CN" sz="1800" dirty="0"/>
          </a:p>
          <a:p>
            <a:r>
              <a:rPr lang="en-GB" altLang="zh-CN" sz="1800" dirty="0"/>
              <a:t>S</a:t>
            </a:r>
            <a:r>
              <a:rPr lang="zh-CN" altLang="en-GB" sz="1800" dirty="0"/>
              <a:t>：</a:t>
            </a:r>
            <a:r>
              <a:rPr lang="zh-CN" altLang="en-US" sz="1800" dirty="0"/>
              <a:t>进程的状态。</a:t>
            </a:r>
            <a:r>
              <a:rPr lang="en-GB" altLang="zh-CN" sz="1800" dirty="0"/>
              <a:t>S</a:t>
            </a:r>
            <a:r>
              <a:rPr lang="zh-CN" altLang="en-US" sz="1800" dirty="0"/>
              <a:t>表示休眠，</a:t>
            </a:r>
            <a:r>
              <a:rPr lang="en-GB" altLang="zh-CN" sz="1800" dirty="0"/>
              <a:t>R</a:t>
            </a:r>
            <a:r>
              <a:rPr lang="zh-CN" altLang="en-US" sz="1800" dirty="0"/>
              <a:t>表示正在运行，</a:t>
            </a:r>
            <a:r>
              <a:rPr lang="en-GB" altLang="zh-CN" sz="1800" dirty="0"/>
              <a:t>Z</a:t>
            </a:r>
            <a:r>
              <a:rPr lang="zh-CN" altLang="en-US" sz="1800" dirty="0"/>
              <a:t>表示僵死状态，</a:t>
            </a:r>
            <a:r>
              <a:rPr lang="en-GB" altLang="zh-CN" sz="1800" dirty="0"/>
              <a:t>N</a:t>
            </a:r>
            <a:r>
              <a:rPr lang="zh-CN" altLang="en-US" sz="1800" dirty="0"/>
              <a:t>表示该进程优先值为负数</a:t>
            </a:r>
            <a:endParaRPr lang="en-US" altLang="zh-CN" sz="1800" dirty="0"/>
          </a:p>
          <a:p>
            <a:r>
              <a:rPr lang="en-US" altLang="zh-CN" sz="1800" dirty="0"/>
              <a:t>%</a:t>
            </a:r>
            <a:r>
              <a:rPr lang="en-GB" altLang="zh-CN" sz="1800" dirty="0"/>
              <a:t>CPU</a:t>
            </a:r>
            <a:r>
              <a:rPr lang="zh-CN" altLang="en-GB" sz="1800" dirty="0"/>
              <a:t>：</a:t>
            </a:r>
            <a:r>
              <a:rPr lang="zh-CN" altLang="en-US" sz="1800" dirty="0"/>
              <a:t>进程占用</a:t>
            </a:r>
            <a:r>
              <a:rPr lang="en-GB" altLang="zh-CN" sz="1800" dirty="0"/>
              <a:t>CPU</a:t>
            </a:r>
            <a:r>
              <a:rPr lang="zh-CN" altLang="en-US" sz="1800" dirty="0"/>
              <a:t>的使用率</a:t>
            </a:r>
            <a:endParaRPr lang="en-US" altLang="zh-CN" sz="1800" dirty="0"/>
          </a:p>
          <a:p>
            <a:r>
              <a:rPr lang="en-US" altLang="zh-CN" sz="1800" dirty="0"/>
              <a:t>%</a:t>
            </a:r>
            <a:r>
              <a:rPr lang="en-GB" altLang="zh-CN" sz="1800" dirty="0"/>
              <a:t>MEM</a:t>
            </a:r>
            <a:r>
              <a:rPr lang="zh-CN" altLang="en-GB" sz="1800" dirty="0"/>
              <a:t>：</a:t>
            </a:r>
            <a:r>
              <a:rPr lang="zh-CN" altLang="en-US" sz="1800" dirty="0"/>
              <a:t>进程使用的物理内存和总内存的百分比</a:t>
            </a:r>
            <a:endParaRPr lang="en-US" altLang="zh-CN" sz="1800" dirty="0"/>
          </a:p>
          <a:p>
            <a:r>
              <a:rPr lang="en-GB" altLang="zh-CN" sz="1800" dirty="0"/>
              <a:t>TIME+</a:t>
            </a:r>
            <a:r>
              <a:rPr lang="zh-CN" altLang="en-GB" sz="1800" dirty="0"/>
              <a:t>：</a:t>
            </a:r>
            <a:r>
              <a:rPr lang="zh-CN" altLang="en-US" sz="1800" dirty="0"/>
              <a:t>该进程启动后占用的总的</a:t>
            </a:r>
            <a:r>
              <a:rPr lang="en-GB" altLang="zh-CN" sz="1800" dirty="0"/>
              <a:t>CPU</a:t>
            </a:r>
            <a:r>
              <a:rPr lang="zh-CN" altLang="en-US" sz="1800" dirty="0"/>
              <a:t>时间，即占用</a:t>
            </a:r>
            <a:r>
              <a:rPr lang="en-GB" altLang="zh-CN" sz="1800" dirty="0"/>
              <a:t>CPU</a:t>
            </a:r>
            <a:r>
              <a:rPr lang="zh-CN" altLang="en-US" sz="1800" dirty="0"/>
              <a:t>使用时间的累加值</a:t>
            </a:r>
            <a:endParaRPr lang="en-US" altLang="zh-CN" sz="1800" dirty="0"/>
          </a:p>
          <a:p>
            <a:r>
              <a:rPr lang="en-GB" altLang="zh-CN" sz="1800" dirty="0"/>
              <a:t>COMMAND</a:t>
            </a:r>
            <a:r>
              <a:rPr lang="zh-CN" altLang="en-GB" sz="1800" dirty="0"/>
              <a:t>：</a:t>
            </a:r>
            <a:r>
              <a:rPr lang="zh-CN" altLang="en-US" sz="1800" dirty="0"/>
              <a:t>进程启动命令名称</a:t>
            </a:r>
          </a:p>
        </p:txBody>
      </p:sp>
    </p:spTree>
    <p:extLst>
      <p:ext uri="{BB962C8B-B14F-4D97-AF65-F5344CB8AC3E}">
        <p14:creationId xmlns:p14="http://schemas.microsoft.com/office/powerpoint/2010/main" val="2634311443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Linux</a:t>
            </a:r>
            <a:r>
              <a:rPr lang="zh-CN" altLang="en-US" dirty="0"/>
              <a:t>进程的优先级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23528" y="1124744"/>
            <a:ext cx="8229600" cy="4525963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sz="2400" dirty="0"/>
              <a:t>NICE</a:t>
            </a:r>
            <a:r>
              <a:rPr lang="zh-CN" altLang="en-US" sz="2400" dirty="0"/>
              <a:t>值是反映一个进程“优先级”状态的值，其取值范围是</a:t>
            </a:r>
            <a:r>
              <a:rPr lang="en-US" altLang="zh-CN" sz="2400" dirty="0"/>
              <a:t>-20</a:t>
            </a:r>
            <a:r>
              <a:rPr lang="zh-CN" altLang="en-US" sz="2400" dirty="0"/>
              <a:t>至</a:t>
            </a:r>
            <a:r>
              <a:rPr lang="en-US" altLang="zh-CN" sz="2400" dirty="0"/>
              <a:t>19</a:t>
            </a:r>
            <a:r>
              <a:rPr lang="zh-CN" altLang="en-US" sz="2400" dirty="0"/>
              <a:t>，一共</a:t>
            </a:r>
            <a:r>
              <a:rPr lang="en-US" altLang="zh-CN" sz="2400" dirty="0"/>
              <a:t>40</a:t>
            </a:r>
            <a:r>
              <a:rPr lang="zh-CN" altLang="en-US" sz="2400" dirty="0"/>
              <a:t>个级别。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/>
              <a:t>这个值越小，表示进程”优先级”越高，而值越大“优先级”越低。</a:t>
            </a:r>
            <a:endParaRPr lang="en-US" altLang="zh-CN" sz="2400" b="1" dirty="0"/>
          </a:p>
          <a:p>
            <a:pPr>
              <a:lnSpc>
                <a:spcPct val="150000"/>
              </a:lnSpc>
            </a:pPr>
            <a:r>
              <a:rPr lang="en-GB" altLang="zh-CN" sz="2400" b="1" dirty="0"/>
              <a:t>priority</a:t>
            </a:r>
            <a:r>
              <a:rPr lang="zh-CN" altLang="en-US" sz="2400" b="1" dirty="0"/>
              <a:t>值表示</a:t>
            </a:r>
            <a:r>
              <a:rPr lang="en-GB" altLang="zh-CN" sz="2400" b="1" dirty="0"/>
              <a:t>PRI</a:t>
            </a:r>
            <a:r>
              <a:rPr lang="zh-CN" altLang="en-US" sz="2400" b="1" dirty="0"/>
              <a:t>和</a:t>
            </a:r>
            <a:r>
              <a:rPr lang="en-GB" altLang="zh-CN" sz="2400" b="1" dirty="0"/>
              <a:t>PR</a:t>
            </a:r>
            <a:r>
              <a:rPr lang="zh-CN" altLang="en-US" sz="2400" b="1" dirty="0"/>
              <a:t>值，或者叫动态优先级。</a:t>
            </a:r>
            <a:endParaRPr lang="en-US" altLang="zh-CN" sz="2400" b="1" dirty="0"/>
          </a:p>
          <a:p>
            <a:pPr>
              <a:lnSpc>
                <a:spcPct val="150000"/>
              </a:lnSpc>
            </a:pPr>
            <a:r>
              <a:rPr lang="zh-CN" altLang="en-US" sz="2400" dirty="0"/>
              <a:t>一般情况下，</a:t>
            </a:r>
            <a:r>
              <a:rPr lang="en-GB" altLang="zh-CN" sz="2400" dirty="0"/>
              <a:t>PR=NI+20</a:t>
            </a:r>
            <a:endParaRPr lang="en-US" altLang="zh-CN" sz="2400" b="1" dirty="0"/>
          </a:p>
          <a:p>
            <a:pPr>
              <a:lnSpc>
                <a:spcPct val="150000"/>
              </a:lnSpc>
            </a:pPr>
            <a:r>
              <a:rPr lang="en-US" altLang="zh-CN" sz="2400" dirty="0"/>
              <a:t>nice</a:t>
            </a:r>
            <a:r>
              <a:rPr lang="zh-CN" altLang="en-US" sz="2400" dirty="0"/>
              <a:t>和</a:t>
            </a:r>
            <a:r>
              <a:rPr lang="en-US" altLang="zh-CN" sz="2400" dirty="0"/>
              <a:t>priority</a:t>
            </a:r>
            <a:r>
              <a:rPr lang="zh-CN" altLang="en-US" sz="2400" dirty="0"/>
              <a:t>可以影响进程的时间片</a:t>
            </a:r>
            <a:r>
              <a:rPr lang="en-US" altLang="zh-CN" sz="2400" dirty="0"/>
              <a:t>,</a:t>
            </a:r>
            <a:r>
              <a:rPr lang="zh-CN" altLang="en-US" sz="2400" dirty="0"/>
              <a:t>优先级为</a:t>
            </a:r>
            <a:r>
              <a:rPr lang="en-US" altLang="zh-CN" sz="2400" dirty="0"/>
              <a:t>+19</a:t>
            </a:r>
            <a:r>
              <a:rPr lang="zh-CN" altLang="en-US" sz="2400" dirty="0"/>
              <a:t>时最低，只分配最小时间片</a:t>
            </a:r>
            <a:r>
              <a:rPr lang="en-US" altLang="zh-CN" sz="2400" dirty="0"/>
              <a:t>5ms</a:t>
            </a:r>
            <a:r>
              <a:rPr lang="zh-CN" altLang="en-US" sz="2400" dirty="0"/>
              <a:t>，优先级为</a:t>
            </a:r>
            <a:r>
              <a:rPr lang="en-US" altLang="zh-CN" sz="2400" dirty="0"/>
              <a:t>0</a:t>
            </a:r>
            <a:r>
              <a:rPr lang="zh-CN" altLang="en-US" sz="2400" dirty="0"/>
              <a:t>时是</a:t>
            </a:r>
            <a:r>
              <a:rPr lang="en-US" altLang="zh-CN" sz="2400" dirty="0"/>
              <a:t>100ms</a:t>
            </a:r>
            <a:r>
              <a:rPr lang="zh-CN" altLang="en-US" sz="2400" dirty="0"/>
              <a:t>，优先级是</a:t>
            </a:r>
            <a:r>
              <a:rPr lang="en-US" altLang="zh-CN" sz="2400" dirty="0"/>
              <a:t>-20</a:t>
            </a:r>
            <a:r>
              <a:rPr lang="zh-CN" altLang="en-US" sz="2400" dirty="0"/>
              <a:t>时是最大时间片</a:t>
            </a:r>
            <a:r>
              <a:rPr lang="en-US" altLang="zh-CN" sz="2400" dirty="0"/>
              <a:t>800ms</a:t>
            </a:r>
            <a:r>
              <a:rPr lang="zh-CN" altLang="en-US" sz="2400" dirty="0"/>
              <a:t>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65083195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71827" y="-99392"/>
            <a:ext cx="8001000" cy="914400"/>
          </a:xfrm>
        </p:spPr>
        <p:txBody>
          <a:bodyPr/>
          <a:lstStyle/>
          <a:p>
            <a:r>
              <a:rPr lang="en-US" altLang="zh-CN" dirty="0"/>
              <a:t>free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8576" y="980728"/>
            <a:ext cx="8229600" cy="5001419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>用于分析和统计内存信息（空闲，已用，交换），也就是显示系统中可用的和已用的物理内存及交换内存的总量，以及内核用到的缓存空间，而这些信息是从 </a:t>
            </a:r>
            <a:r>
              <a:rPr lang="en-US" altLang="zh-CN" sz="2400" dirty="0"/>
              <a:t>/</a:t>
            </a:r>
            <a:r>
              <a:rPr lang="en-US" altLang="zh-CN" sz="2400" dirty="0" err="1"/>
              <a:t>proc</a:t>
            </a:r>
            <a:r>
              <a:rPr lang="en-US" altLang="zh-CN" sz="2400" dirty="0"/>
              <a:t>/</a:t>
            </a:r>
            <a:r>
              <a:rPr lang="en-US" altLang="zh-CN" sz="2400" dirty="0" err="1"/>
              <a:t>meminfo</a:t>
            </a:r>
            <a:r>
              <a:rPr lang="zh-CN" altLang="en-US" sz="2400" dirty="0"/>
              <a:t> 中得到的</a:t>
            </a:r>
          </a:p>
        </p:txBody>
      </p:sp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692" y="3140968"/>
            <a:ext cx="9064137" cy="36256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9933255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124744"/>
            <a:ext cx="8229600" cy="5001419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sz="2000" b="1" dirty="0"/>
              <a:t>更改显示的内存单位</a:t>
            </a:r>
          </a:p>
          <a:p>
            <a:pPr>
              <a:lnSpc>
                <a:spcPct val="150000"/>
              </a:lnSpc>
            </a:pPr>
            <a:r>
              <a:rPr lang="zh-CN" altLang="en-US" sz="2000" dirty="0"/>
              <a:t>默认情况下，显示的内存的单位是</a:t>
            </a:r>
            <a:r>
              <a:rPr lang="en-US" altLang="zh-CN" sz="2000" dirty="0"/>
              <a:t>kb</a:t>
            </a:r>
            <a:r>
              <a:rPr lang="zh-CN" altLang="en-US" sz="2000" dirty="0"/>
              <a:t>单位，如果有需要，我们可以选择更改内存的显示单位：</a:t>
            </a:r>
          </a:p>
          <a:p>
            <a:pPr>
              <a:lnSpc>
                <a:spcPct val="150000"/>
              </a:lnSpc>
            </a:pPr>
            <a:r>
              <a:rPr lang="en-US" altLang="zh-CN" sz="2000" dirty="0"/>
              <a:t>-b </a:t>
            </a:r>
            <a:r>
              <a:rPr lang="zh-CN" altLang="en-US" sz="2000" dirty="0"/>
              <a:t>以字节为单位显示 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en-US" altLang="zh-CN" sz="2000" dirty="0"/>
              <a:t>-k </a:t>
            </a:r>
            <a:r>
              <a:rPr lang="zh-CN" altLang="en-US" sz="2000" dirty="0"/>
              <a:t>以</a:t>
            </a:r>
            <a:r>
              <a:rPr lang="en-US" altLang="zh-CN" sz="2000" dirty="0"/>
              <a:t>KB</a:t>
            </a:r>
            <a:r>
              <a:rPr lang="zh-CN" altLang="en-US" sz="2000" dirty="0"/>
              <a:t>为单位显示 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en-US" altLang="zh-CN" sz="2000" dirty="0"/>
              <a:t>-m </a:t>
            </a:r>
            <a:r>
              <a:rPr lang="zh-CN" altLang="en-US" sz="2000" dirty="0"/>
              <a:t>以</a:t>
            </a:r>
            <a:r>
              <a:rPr lang="en-US" altLang="zh-CN" sz="2000" dirty="0"/>
              <a:t>MB</a:t>
            </a:r>
            <a:r>
              <a:rPr lang="zh-CN" altLang="en-US" sz="2000" dirty="0"/>
              <a:t>为单位显示 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en-US" altLang="zh-CN" sz="2000" dirty="0"/>
              <a:t>-g </a:t>
            </a:r>
            <a:r>
              <a:rPr lang="zh-CN" altLang="en-US" sz="2000" dirty="0"/>
              <a:t>以</a:t>
            </a:r>
            <a:r>
              <a:rPr lang="en-US" altLang="zh-CN" sz="2000" dirty="0"/>
              <a:t>GB</a:t>
            </a:r>
            <a:r>
              <a:rPr lang="zh-CN" altLang="en-US" sz="2000" dirty="0"/>
              <a:t>为单位显示 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en-US" altLang="zh-CN" sz="2000" dirty="0"/>
              <a:t>--</a:t>
            </a:r>
            <a:r>
              <a:rPr lang="en-US" altLang="zh-CN" sz="2000" dirty="0" err="1"/>
              <a:t>tera</a:t>
            </a:r>
            <a:r>
              <a:rPr lang="en-US" altLang="zh-CN" sz="2000" dirty="0"/>
              <a:t> </a:t>
            </a:r>
            <a:r>
              <a:rPr lang="zh-CN" altLang="en-US" sz="2000" dirty="0"/>
              <a:t>以</a:t>
            </a:r>
            <a:r>
              <a:rPr lang="en-US" altLang="zh-CN" sz="2000" dirty="0"/>
              <a:t>TB</a:t>
            </a:r>
            <a:r>
              <a:rPr lang="zh-CN" altLang="en-US" sz="2000" dirty="0"/>
              <a:t>为单位显示</a:t>
            </a:r>
          </a:p>
        </p:txBody>
      </p:sp>
    </p:spTree>
    <p:extLst>
      <p:ext uri="{BB962C8B-B14F-4D97-AF65-F5344CB8AC3E}">
        <p14:creationId xmlns:p14="http://schemas.microsoft.com/office/powerpoint/2010/main" val="3703963523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日志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800" dirty="0"/>
              <a:t>LINUX</a:t>
            </a:r>
            <a:r>
              <a:rPr lang="zh-CN" altLang="en-US" sz="2800" dirty="0"/>
              <a:t>日志就是记录系统活动记录的文件，例如如何时，何地，何人，做了是么事情，另外就是系统在什么么时候有事么样的行为，发生了什么事件。</a:t>
            </a:r>
          </a:p>
          <a:p>
            <a:r>
              <a:rPr lang="zh-CN" altLang="en-US" dirty="0"/>
              <a:t>在</a:t>
            </a:r>
            <a:r>
              <a:rPr lang="en-US" altLang="zh-CN" dirty="0" err="1"/>
              <a:t>var</a:t>
            </a:r>
            <a:r>
              <a:rPr lang="en-US" altLang="zh-CN" dirty="0"/>
              <a:t>/log</a:t>
            </a:r>
            <a:r>
              <a:rPr lang="zh-CN" altLang="en-US" dirty="0"/>
              <a:t>目录</a:t>
            </a:r>
          </a:p>
        </p:txBody>
      </p:sp>
    </p:spTree>
    <p:extLst>
      <p:ext uri="{BB962C8B-B14F-4D97-AF65-F5344CB8AC3E}">
        <p14:creationId xmlns:p14="http://schemas.microsoft.com/office/powerpoint/2010/main" val="1667032301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3528" y="260648"/>
            <a:ext cx="8001000" cy="914400"/>
          </a:xfrm>
        </p:spPr>
        <p:txBody>
          <a:bodyPr/>
          <a:lstStyle/>
          <a:p>
            <a:r>
              <a:rPr lang="zh-CN" altLang="en-US" b="1" dirty="0"/>
              <a:t>日志功能：</a:t>
            </a:r>
            <a:br>
              <a:rPr lang="zh-CN" altLang="en-US" b="1" dirty="0"/>
            </a:b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4929411"/>
          </a:xfrm>
        </p:spPr>
        <p:txBody>
          <a:bodyPr/>
          <a:lstStyle/>
          <a:p>
            <a:r>
              <a:rPr lang="zh-CN" altLang="en-US" sz="2800" b="1" dirty="0"/>
              <a:t>解决系统故障：</a:t>
            </a:r>
          </a:p>
          <a:p>
            <a:pPr marL="0" indent="0">
              <a:buNone/>
            </a:pPr>
            <a:r>
              <a:rPr lang="en-US" altLang="zh-CN" sz="1800" dirty="0"/>
              <a:t>    </a:t>
            </a:r>
            <a:r>
              <a:rPr lang="zh-CN" altLang="en-US" sz="1800" dirty="0"/>
              <a:t>对系统管理员来说，如启动过程中检测到的硬件数据都会内存中，由于这些检测的信息可以让我们了解硬件，所以系统发生问题时，可以执行</a:t>
            </a:r>
            <a:r>
              <a:rPr lang="en-GB" altLang="zh-CN" sz="1800" dirty="0" err="1"/>
              <a:t>dmesg</a:t>
            </a:r>
            <a:r>
              <a:rPr lang="zh-CN" altLang="en-US" sz="1800" dirty="0"/>
              <a:t>命令来查看硬件是否出错。如果系统出现了系统资源被耗尽，核心活动发生错误，等都可能，则系统登录文件也会将错误信息记录到登陆文件，通常在</a:t>
            </a:r>
            <a:r>
              <a:rPr lang="en-US" altLang="zh-CN" sz="1800" dirty="0"/>
              <a:t>/</a:t>
            </a:r>
            <a:r>
              <a:rPr lang="en-GB" altLang="zh-CN" sz="1800" dirty="0" err="1"/>
              <a:t>var</a:t>
            </a:r>
            <a:r>
              <a:rPr lang="en-GB" altLang="zh-CN" sz="1800" dirty="0"/>
              <a:t>/log/messages</a:t>
            </a:r>
            <a:endParaRPr lang="en-US" altLang="zh-CN" sz="1800" dirty="0"/>
          </a:p>
          <a:p>
            <a:r>
              <a:rPr lang="zh-CN" altLang="en-US" sz="2800" b="1" dirty="0"/>
              <a:t>解决网络问题：</a:t>
            </a:r>
          </a:p>
          <a:p>
            <a:pPr marL="0" indent="0">
              <a:buNone/>
            </a:pPr>
            <a:r>
              <a:rPr lang="en-US" altLang="zh-CN" sz="1800" dirty="0"/>
              <a:t>    </a:t>
            </a:r>
            <a:r>
              <a:rPr lang="zh-CN" altLang="en-US" sz="1800" dirty="0"/>
              <a:t>在安装设置新服务套件时，最常用到这个功能。例如安装</a:t>
            </a:r>
            <a:r>
              <a:rPr lang="en-US" altLang="zh-CN" sz="1800" dirty="0" err="1"/>
              <a:t>sendmail</a:t>
            </a:r>
            <a:r>
              <a:rPr lang="zh-CN" altLang="en-US" sz="1800" dirty="0"/>
              <a:t>和</a:t>
            </a:r>
            <a:r>
              <a:rPr lang="en-US" altLang="zh-CN" sz="1800" dirty="0"/>
              <a:t>postfix</a:t>
            </a:r>
            <a:r>
              <a:rPr lang="zh-CN" altLang="en-US" sz="1800" dirty="0"/>
              <a:t>服务时也会用到。如无法发送邮件等问题，那么这些问题就将记录在登录文件中，只要分析登录文件就可以解决问题。</a:t>
            </a:r>
            <a:endParaRPr lang="en-US" altLang="zh-CN" sz="1800" dirty="0"/>
          </a:p>
          <a:p>
            <a:r>
              <a:rPr lang="zh-CN" altLang="en-US" sz="2800" b="1" dirty="0"/>
              <a:t>记录登陆信息：</a:t>
            </a:r>
          </a:p>
          <a:p>
            <a:pPr marL="0" indent="0">
              <a:buNone/>
            </a:pPr>
            <a:r>
              <a:rPr lang="zh-CN" altLang="en-US" sz="1800" dirty="0"/>
              <a:t>    例如</a:t>
            </a:r>
            <a:r>
              <a:rPr lang="en-GB" altLang="zh-CN" sz="1800" dirty="0"/>
              <a:t>apache</a:t>
            </a:r>
            <a:r>
              <a:rPr lang="zh-CN" altLang="en-US" sz="1800" dirty="0"/>
              <a:t>这个</a:t>
            </a:r>
            <a:r>
              <a:rPr lang="en-GB" altLang="zh-CN" sz="1800" dirty="0"/>
              <a:t>www</a:t>
            </a:r>
            <a:r>
              <a:rPr lang="zh-CN" altLang="en-US" sz="1800" dirty="0"/>
              <a:t>服务死机了，怎么知道死机。最后的登陆者是谁，这样可以通过分析</a:t>
            </a:r>
            <a:r>
              <a:rPr lang="en-GB" altLang="zh-CN" sz="1800" dirty="0"/>
              <a:t>apache</a:t>
            </a:r>
            <a:r>
              <a:rPr lang="zh-CN" altLang="en-US" sz="1800" dirty="0"/>
              <a:t>的登陆文件获取信等问题。</a:t>
            </a:r>
          </a:p>
          <a:p>
            <a:pPr marL="0" indent="0">
              <a:buNone/>
            </a:pPr>
            <a:endParaRPr lang="zh-CN" altLang="en-US" sz="1800" dirty="0"/>
          </a:p>
          <a:p>
            <a:endParaRPr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62793298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Linux</a:t>
            </a:r>
            <a:r>
              <a:rPr lang="zh-CN" altLang="en-US" dirty="0"/>
              <a:t>的</a:t>
            </a:r>
            <a:r>
              <a:rPr lang="en-US" altLang="zh-CN" dirty="0"/>
              <a:t>www</a:t>
            </a:r>
            <a:r>
              <a:rPr lang="zh-CN" altLang="en-US" dirty="0"/>
              <a:t>服务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073427"/>
          </a:xfrm>
        </p:spPr>
        <p:txBody>
          <a:bodyPr/>
          <a:lstStyle/>
          <a:p>
            <a:r>
              <a:rPr lang="en-GB" altLang="zh-CN" sz="2400" b="1" dirty="0"/>
              <a:t>Apache</a:t>
            </a:r>
          </a:p>
          <a:p>
            <a:r>
              <a:rPr lang="en-GB" altLang="zh-CN" sz="2400" b="1" dirty="0" err="1"/>
              <a:t>Nginx</a:t>
            </a:r>
            <a:endParaRPr lang="en-GB" altLang="zh-CN" sz="2400" b="1" dirty="0"/>
          </a:p>
          <a:p>
            <a:r>
              <a:rPr lang="zh-CN" altLang="en-US" sz="2400" b="1" dirty="0"/>
              <a:t>作用：</a:t>
            </a:r>
            <a:endParaRPr lang="en-GB" altLang="zh-CN" sz="2400" b="1" dirty="0"/>
          </a:p>
          <a:p>
            <a:pPr latinLnBrk="1">
              <a:lnSpc>
                <a:spcPct val="150000"/>
              </a:lnSpc>
            </a:pPr>
            <a:r>
              <a:rPr lang="en-US" altLang="zh-CN" sz="2000" dirty="0"/>
              <a:t>1</a:t>
            </a:r>
            <a:r>
              <a:rPr lang="zh-CN" altLang="en-US" sz="2000" dirty="0"/>
              <a:t>、 </a:t>
            </a:r>
            <a:r>
              <a:rPr lang="en-US" altLang="zh-CN" sz="2000" dirty="0"/>
              <a:t>http</a:t>
            </a:r>
            <a:r>
              <a:rPr lang="zh-CN" altLang="en-US" sz="2000" dirty="0"/>
              <a:t>服务器。</a:t>
            </a:r>
            <a:r>
              <a:rPr lang="en-US" altLang="zh-CN" sz="2000" dirty="0" err="1"/>
              <a:t>Nginx</a:t>
            </a:r>
            <a:r>
              <a:rPr lang="zh-CN" altLang="en-US" sz="2000" dirty="0"/>
              <a:t>是一个</a:t>
            </a:r>
            <a:r>
              <a:rPr lang="en-US" altLang="zh-CN" sz="2000" dirty="0"/>
              <a:t>http</a:t>
            </a:r>
            <a:r>
              <a:rPr lang="zh-CN" altLang="en-US" sz="2000" dirty="0"/>
              <a:t>服务可以独立提供</a:t>
            </a:r>
            <a:r>
              <a:rPr lang="en-US" altLang="zh-CN" sz="2000" dirty="0"/>
              <a:t>http</a:t>
            </a:r>
            <a:r>
              <a:rPr lang="zh-CN" altLang="en-US" sz="2000" dirty="0"/>
              <a:t>服务。可以做网页静态服务器。</a:t>
            </a:r>
          </a:p>
          <a:p>
            <a:pPr latinLnBrk="1">
              <a:lnSpc>
                <a:spcPct val="150000"/>
              </a:lnSpc>
            </a:pPr>
            <a:r>
              <a:rPr lang="en-US" altLang="zh-CN" sz="2000" dirty="0"/>
              <a:t>2</a:t>
            </a:r>
            <a:r>
              <a:rPr lang="zh-CN" altLang="en-US" sz="2000" dirty="0"/>
              <a:t>、 虚拟主机。可以实现在一台服务器虚拟出多个网站。例如个人网站使用的虚拟主机。</a:t>
            </a:r>
          </a:p>
          <a:p>
            <a:pPr latinLnBrk="1">
              <a:lnSpc>
                <a:spcPct val="150000"/>
              </a:lnSpc>
            </a:pPr>
            <a:r>
              <a:rPr lang="en-US" altLang="zh-CN" sz="2000" dirty="0"/>
              <a:t>3</a:t>
            </a:r>
            <a:r>
              <a:rPr lang="zh-CN" altLang="en-US" sz="2000" dirty="0"/>
              <a:t>、 负载均衡。当网站的访问量达到一定程度后，单台服务器不能满足用户的请求时，需要用多台服务器集群可以使用</a:t>
            </a:r>
            <a:r>
              <a:rPr lang="en-US" altLang="zh-CN" sz="2000" dirty="0" err="1"/>
              <a:t>nginx</a:t>
            </a:r>
            <a:r>
              <a:rPr lang="zh-CN" altLang="en-US" sz="2000" dirty="0"/>
              <a:t>做反向代理。并且多台服务器可以平均分担负载，不会因为某台服务器负载高宕机而某台服务器闲置的情况。</a:t>
            </a:r>
          </a:p>
          <a:p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317084244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> </a:t>
            </a:r>
            <a:r>
              <a:rPr lang="en-US" altLang="zh-CN" sz="2400" dirty="0" err="1"/>
              <a:t>Nginx</a:t>
            </a:r>
            <a:r>
              <a:rPr lang="zh-CN" altLang="en-US" sz="2400" dirty="0"/>
              <a:t>是一个</a:t>
            </a:r>
            <a:r>
              <a:rPr lang="en-US" altLang="zh-CN" sz="2400" dirty="0">
                <a:hlinkClick r:id="rId2"/>
              </a:rPr>
              <a:t>http</a:t>
            </a:r>
            <a:r>
              <a:rPr lang="zh-CN" altLang="en-US" sz="2400" dirty="0">
                <a:hlinkClick r:id="rId2"/>
              </a:rPr>
              <a:t>服务器</a:t>
            </a:r>
            <a:r>
              <a:rPr lang="zh-CN" altLang="en-US" sz="2400" dirty="0"/>
              <a:t>。是一个使用</a:t>
            </a:r>
            <a:r>
              <a:rPr lang="en-US" altLang="zh-CN" sz="2400" dirty="0"/>
              <a:t>c</a:t>
            </a:r>
            <a:r>
              <a:rPr lang="zh-CN" altLang="en-US" sz="2400" dirty="0"/>
              <a:t>语言开发的高性能的</a:t>
            </a:r>
            <a:r>
              <a:rPr lang="en-US" altLang="zh-CN" sz="2400" dirty="0"/>
              <a:t>http</a:t>
            </a:r>
            <a:r>
              <a:rPr lang="zh-CN" altLang="en-US" sz="2400" dirty="0"/>
              <a:t>服务器及电子邮件（</a:t>
            </a:r>
            <a:r>
              <a:rPr lang="en-US" altLang="zh-CN" sz="2400" dirty="0"/>
              <a:t>IMAP/POP3</a:t>
            </a:r>
            <a:r>
              <a:rPr lang="zh-CN" altLang="en-US" sz="2400" dirty="0"/>
              <a:t>）代理服务器。由俄罗斯的程序设计师</a:t>
            </a:r>
            <a:r>
              <a:rPr lang="en-US" altLang="zh-CN" sz="2400" dirty="0"/>
              <a:t>Igor </a:t>
            </a:r>
            <a:r>
              <a:rPr lang="en-US" altLang="zh-CN" sz="2400" dirty="0" err="1"/>
              <a:t>Sysoev</a:t>
            </a:r>
            <a:r>
              <a:rPr lang="zh-CN" altLang="en-US" sz="2400" dirty="0"/>
              <a:t>所开发，并且</a:t>
            </a:r>
            <a:r>
              <a:rPr lang="en-US" altLang="zh-CN" sz="2400" dirty="0" err="1"/>
              <a:t>cpu</a:t>
            </a:r>
            <a:r>
              <a:rPr lang="zh-CN" altLang="en-US" sz="2400" dirty="0"/>
              <a:t>、内存等资源消耗却非常低，运行非常稳定。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zh-CN" altLang="en-US" sz="2400" dirty="0"/>
              <a:t>在当前所流行的</a:t>
            </a:r>
            <a:r>
              <a:rPr lang="en-GB" altLang="zh-CN" sz="2400" dirty="0" err="1"/>
              <a:t>Nginx</a:t>
            </a:r>
            <a:r>
              <a:rPr lang="en-GB" altLang="zh-CN" sz="2400" dirty="0"/>
              <a:t> Web</a:t>
            </a:r>
            <a:r>
              <a:rPr lang="zh-CN" altLang="en-US" sz="2400" dirty="0"/>
              <a:t>组合被称为</a:t>
            </a:r>
            <a:r>
              <a:rPr lang="en-GB" altLang="zh-CN" sz="2400" dirty="0"/>
              <a:t>LNMP</a:t>
            </a:r>
            <a:r>
              <a:rPr lang="zh-CN" altLang="en-US" sz="2400" dirty="0"/>
              <a:t>或</a:t>
            </a:r>
            <a:r>
              <a:rPr lang="en-GB" altLang="zh-CN" sz="2400" dirty="0"/>
              <a:t>LEMP,LNMP</a:t>
            </a:r>
            <a:r>
              <a:rPr lang="zh-CN" altLang="en-US" sz="2400" dirty="0"/>
              <a:t>意思是</a:t>
            </a:r>
            <a:r>
              <a:rPr lang="en-US" altLang="zh-CN" sz="2400" dirty="0"/>
              <a:t>(</a:t>
            </a:r>
            <a:r>
              <a:rPr lang="en-GB" altLang="zh-CN" sz="2400" dirty="0" err="1"/>
              <a:t>Linux,Nginx,mysql,PHP</a:t>
            </a:r>
            <a:r>
              <a:rPr lang="en-GB" altLang="zh-CN" sz="2400" dirty="0"/>
              <a:t>),LEMP</a:t>
            </a:r>
            <a:r>
              <a:rPr lang="zh-CN" altLang="en-US" sz="2400" dirty="0"/>
              <a:t>里面的</a:t>
            </a:r>
            <a:r>
              <a:rPr lang="en-GB" altLang="zh-CN" sz="2400" dirty="0"/>
              <a:t>E</a:t>
            </a:r>
            <a:r>
              <a:rPr lang="zh-CN" altLang="en-US" sz="2400" dirty="0"/>
              <a:t>取自</a:t>
            </a:r>
            <a:r>
              <a:rPr lang="en-GB" altLang="zh-CN" sz="2400" dirty="0" err="1"/>
              <a:t>Nginx</a:t>
            </a:r>
            <a:r>
              <a:rPr lang="en-GB" altLang="zh-CN" sz="2400" dirty="0"/>
              <a:t>(engine x)</a:t>
            </a:r>
          </a:p>
          <a:p>
            <a:pPr>
              <a:lnSpc>
                <a:spcPct val="150000"/>
              </a:lnSpc>
            </a:pP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872317607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5536" y="1196752"/>
            <a:ext cx="8229600" cy="4525963"/>
          </a:xfrm>
        </p:spPr>
        <p:txBody>
          <a:bodyPr/>
          <a:lstStyle/>
          <a:p>
            <a:r>
              <a:rPr lang="zh-CN" altLang="en-US" dirty="0"/>
              <a:t>安装好后，在浏览器输入本机</a:t>
            </a:r>
            <a:r>
              <a:rPr lang="en-US" altLang="zh-CN" dirty="0"/>
              <a:t>IP</a:t>
            </a:r>
            <a:r>
              <a:rPr lang="zh-CN" altLang="en-US" dirty="0"/>
              <a:t>：</a:t>
            </a:r>
            <a:r>
              <a:rPr lang="en-GB" altLang="zh-CN" dirty="0"/>
              <a:t> http:</a:t>
            </a:r>
            <a:r>
              <a:rPr lang="en-GB" altLang="zh-CN" i="1" dirty="0"/>
              <a:t>//xxx.xxx.xxx.xxx/</a:t>
            </a:r>
            <a:endParaRPr lang="en-US" altLang="zh-CN" dirty="0"/>
          </a:p>
          <a:p>
            <a:r>
              <a:rPr lang="zh-CN" altLang="en-US" dirty="0"/>
              <a:t>默认打开的文件是</a:t>
            </a:r>
            <a:r>
              <a:rPr lang="en-US" altLang="zh-CN" dirty="0"/>
              <a:t>/</a:t>
            </a:r>
            <a:r>
              <a:rPr lang="en-GB" altLang="zh-CN" dirty="0" err="1"/>
              <a:t>usr</a:t>
            </a:r>
            <a:r>
              <a:rPr lang="en-GB" altLang="zh-CN" dirty="0"/>
              <a:t>/local/</a:t>
            </a:r>
            <a:r>
              <a:rPr lang="en-GB" altLang="zh-CN" dirty="0" err="1"/>
              <a:t>nginx</a:t>
            </a:r>
            <a:r>
              <a:rPr lang="en-GB" altLang="zh-CN" dirty="0"/>
              <a:t>/html/index.html</a:t>
            </a:r>
            <a:endParaRPr lang="zh-CN" altLang="en-US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3573016"/>
            <a:ext cx="6894513" cy="2667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758381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Shell</a:t>
            </a:r>
            <a:r>
              <a:rPr lang="zh-CN" altLang="en-US"/>
              <a:t>程序的启动</a:t>
            </a:r>
          </a:p>
        </p:txBody>
      </p:sp>
      <p:sp>
        <p:nvSpPr>
          <p:cNvPr id="2048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altLang="zh-CN" sz="2000"/>
              <a:t>Shell</a:t>
            </a:r>
            <a:r>
              <a:rPr lang="zh-CN" altLang="en-US" sz="2000"/>
              <a:t>启动后，显示命令提示符，普通用户默认的提示符是“</a:t>
            </a:r>
            <a:r>
              <a:rPr lang="en-US" altLang="zh-CN" sz="2000"/>
              <a:t>$</a:t>
            </a:r>
            <a:r>
              <a:rPr lang="zh-CN" altLang="en-US" sz="2000"/>
              <a:t>”，</a:t>
            </a:r>
            <a:r>
              <a:rPr lang="en-US" altLang="zh-CN" sz="2000"/>
              <a:t>root</a:t>
            </a:r>
            <a:r>
              <a:rPr lang="zh-CN" altLang="en-US" sz="2000"/>
              <a:t>用户默认的提示符是“</a:t>
            </a:r>
            <a:r>
              <a:rPr lang="en-US" altLang="zh-CN" sz="2000"/>
              <a:t>#</a:t>
            </a:r>
            <a:r>
              <a:rPr lang="zh-CN" altLang="en-US" sz="2000"/>
              <a:t>”。</a:t>
            </a:r>
          </a:p>
        </p:txBody>
      </p:sp>
      <p:pic>
        <p:nvPicPr>
          <p:cNvPr id="2048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188" y="2857500"/>
            <a:ext cx="4143375" cy="31242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6313" y="2913063"/>
            <a:ext cx="4143375" cy="301625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81975797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2.11 </a:t>
            </a:r>
            <a:r>
              <a:rPr lang="zh-CN" altLang="en-US"/>
              <a:t>小结</a:t>
            </a:r>
          </a:p>
        </p:txBody>
      </p:sp>
      <p:sp>
        <p:nvSpPr>
          <p:cNvPr id="18944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本章介绍了</a:t>
            </a:r>
            <a:r>
              <a:rPr lang="en-US" altLang="zh-CN"/>
              <a:t>Linux</a:t>
            </a:r>
            <a:r>
              <a:rPr lang="zh-CN" altLang="en-US"/>
              <a:t>系统的常用命令，主要包括管理文件和目录的命令、权限设置命令、管理磁盘空间命令、其他管理文件备份和压缩命令、有关关机和查看系统信息的命令、网络操作命令等。</a:t>
            </a:r>
          </a:p>
        </p:txBody>
      </p:sp>
    </p:spTree>
    <p:extLst>
      <p:ext uri="{BB962C8B-B14F-4D97-AF65-F5344CB8AC3E}">
        <p14:creationId xmlns:p14="http://schemas.microsoft.com/office/powerpoint/2010/main" val="39823061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标题 1"/>
          <p:cNvSpPr>
            <a:spLocks noGrp="1"/>
          </p:cNvSpPr>
          <p:nvPr>
            <p:ph type="title"/>
          </p:nvPr>
        </p:nvSpPr>
        <p:spPr>
          <a:xfrm>
            <a:off x="179512" y="44624"/>
            <a:ext cx="8001000" cy="914400"/>
          </a:xfrm>
        </p:spPr>
        <p:txBody>
          <a:bodyPr/>
          <a:lstStyle/>
          <a:p>
            <a:r>
              <a:rPr lang="en-US" altLang="zh-CN" dirty="0"/>
              <a:t>Linux</a:t>
            </a:r>
            <a:r>
              <a:rPr lang="zh-CN" altLang="en-US" dirty="0"/>
              <a:t>常用命令</a:t>
            </a:r>
          </a:p>
        </p:txBody>
      </p:sp>
      <p:sp>
        <p:nvSpPr>
          <p:cNvPr id="22531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2253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1124744"/>
            <a:ext cx="8858250" cy="533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292980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标题 1"/>
          <p:cNvSpPr>
            <a:spLocks noGrp="1"/>
          </p:cNvSpPr>
          <p:nvPr>
            <p:ph type="title"/>
          </p:nvPr>
        </p:nvSpPr>
        <p:spPr>
          <a:xfrm>
            <a:off x="395536" y="116632"/>
            <a:ext cx="8001000" cy="914400"/>
          </a:xfrm>
        </p:spPr>
        <p:txBody>
          <a:bodyPr/>
          <a:lstStyle/>
          <a:p>
            <a:r>
              <a:rPr lang="zh-CN" altLang="en-US" dirty="0"/>
              <a:t>目录操作命令</a:t>
            </a:r>
          </a:p>
        </p:txBody>
      </p:sp>
      <p:sp>
        <p:nvSpPr>
          <p:cNvPr id="23555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ls</a:t>
            </a:r>
            <a:r>
              <a:rPr lang="zh-CN" altLang="en-US"/>
              <a:t>命令</a:t>
            </a:r>
            <a:endParaRPr lang="en-US" altLang="zh-CN"/>
          </a:p>
          <a:p>
            <a:r>
              <a:rPr lang="en-US" altLang="zh-CN"/>
              <a:t>cd</a:t>
            </a:r>
            <a:r>
              <a:rPr lang="zh-CN" altLang="en-US"/>
              <a:t>命令</a:t>
            </a:r>
            <a:endParaRPr lang="en-US" altLang="zh-CN"/>
          </a:p>
          <a:p>
            <a:r>
              <a:rPr lang="en-US" altLang="zh-CN"/>
              <a:t>pwd</a:t>
            </a:r>
            <a:r>
              <a:rPr lang="zh-CN" altLang="en-US"/>
              <a:t>命令</a:t>
            </a:r>
            <a:endParaRPr lang="en-US" altLang="zh-CN"/>
          </a:p>
          <a:p>
            <a:r>
              <a:rPr lang="en-US" altLang="zh-CN"/>
              <a:t>mkdir</a:t>
            </a:r>
            <a:r>
              <a:rPr lang="zh-CN" altLang="en-US"/>
              <a:t>命令</a:t>
            </a:r>
            <a:endParaRPr lang="en-US" altLang="zh-CN"/>
          </a:p>
          <a:p>
            <a:r>
              <a:rPr lang="en-US" altLang="zh-CN"/>
              <a:t>rmdir</a:t>
            </a:r>
            <a:r>
              <a:rPr lang="zh-CN" altLang="en-US"/>
              <a:t>命令</a:t>
            </a:r>
          </a:p>
        </p:txBody>
      </p:sp>
    </p:spTree>
    <p:extLst>
      <p:ext uri="{BB962C8B-B14F-4D97-AF65-F5344CB8AC3E}">
        <p14:creationId xmlns:p14="http://schemas.microsoft.com/office/powerpoint/2010/main" val="14766387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标题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001000" cy="914400"/>
          </a:xfrm>
        </p:spPr>
        <p:txBody>
          <a:bodyPr/>
          <a:lstStyle/>
          <a:p>
            <a:r>
              <a:rPr lang="en-US" altLang="zh-CN" dirty="0"/>
              <a:t>ls</a:t>
            </a:r>
            <a:r>
              <a:rPr lang="zh-CN" altLang="en-US" dirty="0"/>
              <a:t>命令（</a:t>
            </a:r>
            <a:r>
              <a:rPr lang="en-US" altLang="zh-CN" dirty="0"/>
              <a:t>list</a:t>
            </a:r>
            <a:r>
              <a:rPr lang="zh-CN" altLang="en-US" dirty="0"/>
              <a:t>）</a:t>
            </a:r>
          </a:p>
        </p:txBody>
      </p:sp>
      <p:sp>
        <p:nvSpPr>
          <p:cNvPr id="24579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ls</a:t>
            </a:r>
            <a:r>
              <a:rPr lang="zh-CN" altLang="en-US"/>
              <a:t>命令与在</a:t>
            </a:r>
            <a:r>
              <a:rPr lang="en-US" altLang="zh-CN"/>
              <a:t>MS DOS</a:t>
            </a:r>
            <a:r>
              <a:rPr lang="zh-CN" altLang="en-US"/>
              <a:t>系统下的</a:t>
            </a:r>
            <a:r>
              <a:rPr lang="en-US" altLang="zh-CN"/>
              <a:t>dir</a:t>
            </a:r>
            <a:r>
              <a:rPr lang="zh-CN" altLang="en-US"/>
              <a:t>命令类似，用户可以利用</a:t>
            </a:r>
            <a:r>
              <a:rPr lang="en-US" altLang="zh-CN"/>
              <a:t>ls</a:t>
            </a:r>
            <a:r>
              <a:rPr lang="zh-CN" altLang="en-US"/>
              <a:t>命令查看某个目录下的所有内容。默认情况下，显示的条目按字母顺序排列。</a:t>
            </a:r>
            <a:endParaRPr lang="en-US" altLang="zh-CN"/>
          </a:p>
          <a:p>
            <a:r>
              <a:rPr lang="zh-CN" altLang="en-US"/>
              <a:t>功能：列出当前目录下的所有内容。</a:t>
            </a:r>
            <a:endParaRPr lang="en-US" altLang="zh-CN"/>
          </a:p>
          <a:p>
            <a:r>
              <a:rPr lang="zh-CN" altLang="en-US"/>
              <a:t>格式：</a:t>
            </a:r>
            <a:r>
              <a:rPr lang="en-US" altLang="zh-CN"/>
              <a:t>ls [</a:t>
            </a:r>
            <a:r>
              <a:rPr lang="zh-CN" altLang="en-US"/>
              <a:t>选项</a:t>
            </a:r>
            <a:r>
              <a:rPr lang="en-US" altLang="zh-CN"/>
              <a:t>] [</a:t>
            </a:r>
            <a:r>
              <a:rPr lang="zh-CN" altLang="en-US"/>
              <a:t>文件名或目录名</a:t>
            </a:r>
            <a:r>
              <a:rPr lang="en-US" altLang="zh-CN"/>
              <a:t>]</a:t>
            </a:r>
          </a:p>
          <a:p>
            <a:endParaRPr lang="en-US" altLang="zh-CN"/>
          </a:p>
          <a:p>
            <a:pPr marL="342900" lvl="1" indent="-342900">
              <a:buClr>
                <a:schemeClr val="tx2"/>
              </a:buClr>
              <a:buFont typeface="Wingdings" pitchFamily="2" charset="2"/>
              <a:buChar char="¡"/>
            </a:pPr>
            <a:r>
              <a:rPr lang="en-US" altLang="zh-CN" sz="2400"/>
              <a:t>ll</a:t>
            </a:r>
            <a:r>
              <a:rPr lang="zh-CN" altLang="en-US" sz="2400"/>
              <a:t>和</a:t>
            </a:r>
            <a:r>
              <a:rPr lang="en-US" altLang="zh-CN" sz="2400"/>
              <a:t>ls </a:t>
            </a:r>
            <a:r>
              <a:rPr lang="en-US" altLang="zh-CN" sz="2400">
                <a:latin typeface="Arial" pitchFamily="34" charset="0"/>
              </a:rPr>
              <a:t>–</a:t>
            </a:r>
            <a:r>
              <a:rPr lang="en-US" altLang="zh-CN" sz="2400"/>
              <a:t>l</a:t>
            </a:r>
            <a:r>
              <a:rPr lang="zh-CN" altLang="en-US" sz="2400"/>
              <a:t>效果相同。</a:t>
            </a:r>
          </a:p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45691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标题 1"/>
          <p:cNvSpPr>
            <a:spLocks noGrp="1"/>
          </p:cNvSpPr>
          <p:nvPr>
            <p:ph type="title"/>
          </p:nvPr>
        </p:nvSpPr>
        <p:spPr>
          <a:xfrm>
            <a:off x="457200" y="76869"/>
            <a:ext cx="8001000" cy="914400"/>
          </a:xfrm>
        </p:spPr>
        <p:txBody>
          <a:bodyPr/>
          <a:lstStyle/>
          <a:p>
            <a:r>
              <a:rPr lang="en-US" altLang="zh-CN" dirty="0"/>
              <a:t>ls</a:t>
            </a:r>
            <a:r>
              <a:rPr lang="zh-CN" altLang="en-US" dirty="0"/>
              <a:t>命令</a:t>
            </a:r>
          </a:p>
        </p:txBody>
      </p:sp>
      <p:sp>
        <p:nvSpPr>
          <p:cNvPr id="25603" name="内容占位符 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4525963"/>
          </a:xfrm>
        </p:spPr>
        <p:txBody>
          <a:bodyPr/>
          <a:lstStyle/>
          <a:p>
            <a:r>
              <a:rPr lang="zh-CN" altLang="en-US" dirty="0"/>
              <a:t>选项：各选项的作用如表所示。</a:t>
            </a: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6917179"/>
              </p:ext>
            </p:extLst>
          </p:nvPr>
        </p:nvGraphicFramePr>
        <p:xfrm>
          <a:off x="611560" y="2132856"/>
          <a:ext cx="7920880" cy="4132287"/>
        </p:xfrm>
        <a:graphic>
          <a:graphicData uri="http://schemas.openxmlformats.org/drawingml/2006/table">
            <a:tbl>
              <a:tblPr/>
              <a:tblGrid>
                <a:gridCol w="19184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023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25936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ar-SA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选项</a:t>
                      </a:r>
                      <a:endParaRPr kumimoji="0" 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ar-SA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作用</a:t>
                      </a:r>
                      <a:endParaRPr kumimoji="0" 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6820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-s</a:t>
                      </a:r>
                      <a:endParaRPr kumimoji="0" lang="zh-CN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ar-SA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显示每个文件的大小</a:t>
                      </a:r>
                      <a:endParaRPr kumimoji="0" 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6842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-S </a:t>
                      </a:r>
                      <a:r>
                        <a:rPr kumimoji="0" lang="ar-SA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大写</a:t>
                      </a:r>
                      <a:endParaRPr kumimoji="0" 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ar-SA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按文件的大小排序</a:t>
                      </a:r>
                      <a:endParaRPr kumimoji="0" 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6820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-a</a:t>
                      </a:r>
                      <a:endParaRPr kumimoji="0" lang="zh-CN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ar-SA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显示目录中全部文件，包括隐藏文件</a:t>
                      </a:r>
                      <a:endParaRPr kumimoji="0" 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8041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-l</a:t>
                      </a:r>
                      <a:endParaRPr kumimoji="0" lang="zh-CN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ar-SA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使用长列表格式，显示文件详细信息</a:t>
                      </a:r>
                      <a:endParaRPr kumimoji="0" 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4104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-t</a:t>
                      </a:r>
                      <a:endParaRPr kumimoji="0" lang="zh-CN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ar-SA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按文件修改的时间排序显示</a:t>
                      </a:r>
                      <a:endParaRPr kumimoji="0" 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82062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-F</a:t>
                      </a:r>
                      <a:endParaRPr kumimoji="0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ar-SA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显示文件类型描述符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 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*</a:t>
                      </a:r>
                      <a:r>
                        <a:rPr kumimoji="0" lang="ar-SA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为可执行的普通文件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 </a:t>
                      </a: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/</a:t>
                      </a:r>
                      <a:r>
                        <a:rPr kumimoji="0" lang="ar-SA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为目录文件</a:t>
                      </a: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…</a:t>
                      </a:r>
                      <a:endParaRPr kumimoji="0" lang="zh-CN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82062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-d</a:t>
                      </a:r>
                      <a:endParaRPr kumimoji="0" lang="zh-CN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显示目录信息</a:t>
                      </a: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(</a:t>
                      </a:r>
                      <a:r>
                        <a:rPr kumimoji="0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目录本身，而不是目录中的信息）</a:t>
                      </a:r>
                      <a:endParaRPr kumimoji="0" lang="zh-CN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3020662"/>
                  </a:ext>
                </a:extLst>
              </a:tr>
              <a:tr h="582062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-h</a:t>
                      </a:r>
                      <a:endParaRPr kumimoji="0" lang="zh-CN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以最合适的单位来显示文件大小（</a:t>
                      </a: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K,M,G…)</a:t>
                      </a:r>
                      <a:endParaRPr kumimoji="0" lang="zh-CN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45606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416786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标题 1"/>
          <p:cNvSpPr>
            <a:spLocks noGrp="1"/>
          </p:cNvSpPr>
          <p:nvPr>
            <p:ph type="title"/>
          </p:nvPr>
        </p:nvSpPr>
        <p:spPr>
          <a:xfrm>
            <a:off x="425627" y="112634"/>
            <a:ext cx="8001000" cy="914400"/>
          </a:xfrm>
        </p:spPr>
        <p:txBody>
          <a:bodyPr/>
          <a:lstStyle/>
          <a:p>
            <a:r>
              <a:rPr lang="en-US" altLang="zh-CN" dirty="0"/>
              <a:t>ls</a:t>
            </a:r>
            <a:r>
              <a:rPr lang="zh-CN" altLang="en-US" dirty="0"/>
              <a:t>命令</a:t>
            </a:r>
          </a:p>
        </p:txBody>
      </p:sp>
      <p:sp>
        <p:nvSpPr>
          <p:cNvPr id="26627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在使用</a:t>
            </a:r>
            <a:r>
              <a:rPr lang="en-US" altLang="zh-CN" dirty="0"/>
              <a:t>ls</a:t>
            </a:r>
            <a:r>
              <a:rPr lang="zh-CN" altLang="en-US" dirty="0"/>
              <a:t>命令显示文件及目录的信息时，会发现文件及目录有多种颜色出现。</a:t>
            </a:r>
            <a:r>
              <a:rPr lang="en-US" altLang="zh-CN" dirty="0"/>
              <a:t>Linux</a:t>
            </a:r>
            <a:r>
              <a:rPr lang="zh-CN" altLang="en-US" dirty="0"/>
              <a:t>中不同的颜色代表不同的含义。</a:t>
            </a:r>
            <a:endParaRPr lang="en-US" altLang="zh-CN" dirty="0"/>
          </a:p>
          <a:p>
            <a:pPr lvl="2" eaLnBrk="1" hangingPunct="1">
              <a:lnSpc>
                <a:spcPct val="90000"/>
              </a:lnSpc>
            </a:pPr>
            <a:r>
              <a:rPr lang="zh-CN" altLang="en-US" sz="2000" dirty="0"/>
              <a:t>灰色：普通文件；</a:t>
            </a:r>
          </a:p>
          <a:p>
            <a:pPr lvl="2" eaLnBrk="1" hangingPunct="1">
              <a:lnSpc>
                <a:spcPct val="90000"/>
              </a:lnSpc>
            </a:pPr>
            <a:r>
              <a:rPr lang="zh-CN" altLang="en-US" sz="2000" b="1" dirty="0">
                <a:solidFill>
                  <a:srgbClr val="0066CC"/>
                </a:solidFill>
              </a:rPr>
              <a:t>蓝色</a:t>
            </a:r>
            <a:r>
              <a:rPr lang="zh-CN" altLang="en-US" sz="2000" dirty="0">
                <a:solidFill>
                  <a:srgbClr val="0066CC"/>
                </a:solidFill>
              </a:rPr>
              <a:t>：</a:t>
            </a:r>
            <a:r>
              <a:rPr lang="zh-CN" altLang="en-US" sz="2000" b="1" dirty="0">
                <a:solidFill>
                  <a:srgbClr val="0066CC"/>
                </a:solidFill>
              </a:rPr>
              <a:t>目录文件</a:t>
            </a:r>
            <a:r>
              <a:rPr lang="zh-CN" altLang="en-US" sz="2000" dirty="0"/>
              <a:t>；</a:t>
            </a:r>
          </a:p>
          <a:p>
            <a:pPr lvl="2" eaLnBrk="1" hangingPunct="1">
              <a:lnSpc>
                <a:spcPct val="90000"/>
              </a:lnSpc>
            </a:pPr>
            <a:r>
              <a:rPr lang="zh-CN" altLang="en-US" sz="2000" b="1" dirty="0">
                <a:solidFill>
                  <a:srgbClr val="006600"/>
                </a:solidFill>
              </a:rPr>
              <a:t>绿色：可执行文件；</a:t>
            </a:r>
          </a:p>
          <a:p>
            <a:pPr lvl="2" eaLnBrk="1" hangingPunct="1">
              <a:lnSpc>
                <a:spcPct val="90000"/>
              </a:lnSpc>
            </a:pPr>
            <a:r>
              <a:rPr lang="zh-CN" altLang="en-US" sz="2000" b="1" dirty="0">
                <a:solidFill>
                  <a:schemeClr val="hlink"/>
                </a:solidFill>
              </a:rPr>
              <a:t>红色：压缩文件；</a:t>
            </a:r>
          </a:p>
          <a:p>
            <a:pPr lvl="2" eaLnBrk="1" hangingPunct="1">
              <a:lnSpc>
                <a:spcPct val="90000"/>
              </a:lnSpc>
            </a:pPr>
            <a:r>
              <a:rPr lang="zh-CN" altLang="en-US" sz="2000" b="1" dirty="0">
                <a:solidFill>
                  <a:srgbClr val="01BCFF"/>
                </a:solidFill>
              </a:rPr>
              <a:t>浅蓝色：链接文件（类似</a:t>
            </a:r>
            <a:r>
              <a:rPr lang="zh-CN" altLang="en-US" sz="2000" b="1" dirty="0">
                <a:solidFill>
                  <a:srgbClr val="01BCFF"/>
                </a:solidFill>
                <a:latin typeface="Arial" pitchFamily="34" charset="0"/>
              </a:rPr>
              <a:t> </a:t>
            </a:r>
            <a:r>
              <a:rPr lang="en-US" altLang="zh-CN" sz="2000" b="1" dirty="0">
                <a:solidFill>
                  <a:srgbClr val="01BCFF"/>
                </a:solidFill>
              </a:rPr>
              <a:t>windows</a:t>
            </a:r>
            <a:r>
              <a:rPr lang="zh-CN" altLang="en-US" sz="2000" b="1" dirty="0">
                <a:solidFill>
                  <a:srgbClr val="01BCFF"/>
                </a:solidFill>
              </a:rPr>
              <a:t>中的快捷方式）；</a:t>
            </a:r>
          </a:p>
          <a:p>
            <a:pPr lvl="2" eaLnBrk="1" hangingPunct="1">
              <a:lnSpc>
                <a:spcPct val="90000"/>
              </a:lnSpc>
            </a:pPr>
            <a:r>
              <a:rPr lang="zh-CN" altLang="en-US" sz="2000" dirty="0">
                <a:solidFill>
                  <a:srgbClr val="FF66FF"/>
                </a:solidFill>
              </a:rPr>
              <a:t>粉红色：图片文件；</a:t>
            </a:r>
          </a:p>
          <a:p>
            <a:pPr lvl="2" eaLnBrk="1" hangingPunct="1">
              <a:lnSpc>
                <a:spcPct val="90000"/>
              </a:lnSpc>
            </a:pPr>
            <a:r>
              <a:rPr lang="zh-CN" altLang="en-US" sz="2000" b="1" dirty="0">
                <a:solidFill>
                  <a:srgbClr val="FE7F00"/>
                </a:solidFill>
              </a:rPr>
              <a:t>黄色（橙色）：设备文件</a:t>
            </a:r>
            <a:r>
              <a:rPr lang="zh-CN" altLang="en-US" sz="2000" b="1" dirty="0">
                <a:solidFill>
                  <a:srgbClr val="FFCC00"/>
                </a:solidFill>
              </a:rPr>
              <a:t>；</a:t>
            </a:r>
          </a:p>
          <a:p>
            <a:pPr lvl="2" eaLnBrk="1" hangingPunct="1">
              <a:lnSpc>
                <a:spcPct val="90000"/>
              </a:lnSpc>
            </a:pPr>
            <a:r>
              <a:rPr lang="zh-CN" altLang="en-US" sz="2000" dirty="0"/>
              <a:t>。</a:t>
            </a:r>
          </a:p>
        </p:txBody>
      </p:sp>
      <p:sp>
        <p:nvSpPr>
          <p:cNvPr id="26628" name="Rectangle 4"/>
          <p:cNvSpPr>
            <a:spLocks noChangeArrowheads="1"/>
          </p:cNvSpPr>
          <p:nvPr/>
        </p:nvSpPr>
        <p:spPr bwMode="auto">
          <a:xfrm>
            <a:off x="1691680" y="5517232"/>
            <a:ext cx="4752975" cy="287337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zh-CN" altLang="en-US" dirty="0">
                <a:solidFill>
                  <a:srgbClr val="FF0000"/>
                </a:solidFill>
              </a:rPr>
              <a:t>黑底红字：错位文件</a:t>
            </a:r>
            <a:r>
              <a:rPr lang="en-US" altLang="zh-CN" dirty="0">
                <a:solidFill>
                  <a:srgbClr val="FF0000"/>
                </a:solidFill>
              </a:rPr>
              <a:t>(</a:t>
            </a:r>
            <a:r>
              <a:rPr lang="zh-CN" altLang="en-US" dirty="0">
                <a:solidFill>
                  <a:srgbClr val="FF0000"/>
                </a:solidFill>
              </a:rPr>
              <a:t>找不到链接的坏文件）</a:t>
            </a:r>
          </a:p>
        </p:txBody>
      </p:sp>
    </p:spTree>
    <p:extLst>
      <p:ext uri="{BB962C8B-B14F-4D97-AF65-F5344CB8AC3E}">
        <p14:creationId xmlns:p14="http://schemas.microsoft.com/office/powerpoint/2010/main" val="19360122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标题 1"/>
          <p:cNvSpPr>
            <a:spLocks noGrp="1"/>
          </p:cNvSpPr>
          <p:nvPr>
            <p:ph type="title"/>
          </p:nvPr>
        </p:nvSpPr>
        <p:spPr>
          <a:xfrm>
            <a:off x="511249" y="23839"/>
            <a:ext cx="8001000" cy="914400"/>
          </a:xfrm>
        </p:spPr>
        <p:txBody>
          <a:bodyPr/>
          <a:lstStyle/>
          <a:p>
            <a:r>
              <a:rPr lang="en-US" altLang="zh-CN" dirty="0"/>
              <a:t>ls</a:t>
            </a:r>
            <a:r>
              <a:rPr lang="zh-CN" altLang="en-US" dirty="0"/>
              <a:t>命令</a:t>
            </a:r>
          </a:p>
        </p:txBody>
      </p:sp>
      <p:sp>
        <p:nvSpPr>
          <p:cNvPr id="27651" name="内容占位符 2"/>
          <p:cNvSpPr>
            <a:spLocks noGrp="1"/>
          </p:cNvSpPr>
          <p:nvPr>
            <p:ph idx="1"/>
          </p:nvPr>
        </p:nvSpPr>
        <p:spPr>
          <a:xfrm>
            <a:off x="457200" y="1412776"/>
            <a:ext cx="8229600" cy="4525963"/>
          </a:xfrm>
        </p:spPr>
        <p:txBody>
          <a:bodyPr/>
          <a:lstStyle/>
          <a:p>
            <a:r>
              <a:rPr lang="zh-CN" altLang="en-US" dirty="0"/>
              <a:t>举例</a:t>
            </a:r>
            <a:endParaRPr lang="en-US" altLang="zh-CN" dirty="0"/>
          </a:p>
          <a:p>
            <a:pPr>
              <a:buFont typeface="Wingdings" pitchFamily="2" charset="2"/>
              <a:buNone/>
            </a:pPr>
            <a:r>
              <a:rPr lang="zh-CN" altLang="en-US" sz="1800" dirty="0"/>
              <a:t>（</a:t>
            </a:r>
            <a:r>
              <a:rPr lang="en-US" altLang="zh-CN" sz="1800" dirty="0"/>
              <a:t>1</a:t>
            </a:r>
            <a:r>
              <a:rPr lang="zh-CN" altLang="en-US" sz="1800" dirty="0"/>
              <a:t>）参数为普通文件时，显示的是文件的信息。</a:t>
            </a:r>
            <a:endParaRPr lang="en-US" altLang="zh-CN" sz="1800" dirty="0"/>
          </a:p>
          <a:p>
            <a:pPr>
              <a:buFont typeface="Wingdings" pitchFamily="2" charset="2"/>
              <a:buNone/>
            </a:pPr>
            <a:r>
              <a:rPr lang="zh-CN" altLang="en-US" sz="1800" dirty="0"/>
              <a:t>（</a:t>
            </a:r>
            <a:r>
              <a:rPr lang="en-US" altLang="zh-CN" sz="1800" dirty="0"/>
              <a:t>2</a:t>
            </a:r>
            <a:r>
              <a:rPr lang="zh-CN" altLang="en-US" sz="1800" dirty="0"/>
              <a:t>）参数为目录时，显示指定目录下的文件列表信息。</a:t>
            </a:r>
          </a:p>
        </p:txBody>
      </p:sp>
      <p:pic>
        <p:nvPicPr>
          <p:cNvPr id="2765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2780928"/>
            <a:ext cx="6072187" cy="3684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026596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标题 1"/>
          <p:cNvSpPr>
            <a:spLocks noGrp="1"/>
          </p:cNvSpPr>
          <p:nvPr>
            <p:ph type="title"/>
          </p:nvPr>
        </p:nvSpPr>
        <p:spPr>
          <a:xfrm>
            <a:off x="251520" y="116632"/>
            <a:ext cx="8001000" cy="914400"/>
          </a:xfrm>
        </p:spPr>
        <p:txBody>
          <a:bodyPr/>
          <a:lstStyle/>
          <a:p>
            <a:r>
              <a:rPr lang="en-US" altLang="zh-CN" dirty="0"/>
              <a:t>ls</a:t>
            </a:r>
            <a:r>
              <a:rPr lang="zh-CN" altLang="en-US" dirty="0"/>
              <a:t>命令</a:t>
            </a:r>
          </a:p>
        </p:txBody>
      </p:sp>
      <p:sp>
        <p:nvSpPr>
          <p:cNvPr id="28675" name="内容占位符 2"/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4525963"/>
          </a:xfrm>
        </p:spPr>
        <p:txBody>
          <a:bodyPr/>
          <a:lstStyle/>
          <a:p>
            <a:r>
              <a:rPr lang="zh-CN" altLang="en-US" sz="2000" dirty="0"/>
              <a:t>举例</a:t>
            </a:r>
            <a:endParaRPr lang="en-US" altLang="zh-CN" sz="2000" dirty="0"/>
          </a:p>
          <a:p>
            <a:pPr>
              <a:buFont typeface="Wingdings" pitchFamily="2" charset="2"/>
              <a:buNone/>
            </a:pPr>
            <a:r>
              <a:rPr lang="en-US" altLang="zh-CN" sz="2000" dirty="0"/>
              <a:t> </a:t>
            </a:r>
            <a:r>
              <a:rPr lang="zh-CN" altLang="en-US" sz="2000" dirty="0"/>
              <a:t>（</a:t>
            </a:r>
            <a:r>
              <a:rPr lang="en-US" altLang="zh-CN" sz="2000" dirty="0"/>
              <a:t>3</a:t>
            </a:r>
            <a:r>
              <a:rPr lang="zh-CN" altLang="en-US" sz="2000" dirty="0"/>
              <a:t>）参数为空，即没有指定文件或目录时，显示当前目录中的文件列表信息。如命令</a:t>
            </a:r>
            <a:r>
              <a:rPr lang="en-US" altLang="zh-CN" sz="2000" dirty="0"/>
              <a:t>ls [-a/-s/-l/-t]</a:t>
            </a:r>
            <a:r>
              <a:rPr lang="zh-CN" altLang="en-US" sz="2000" dirty="0"/>
              <a:t>等。</a:t>
            </a:r>
          </a:p>
        </p:txBody>
      </p:sp>
      <p:pic>
        <p:nvPicPr>
          <p:cNvPr id="2867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2564904"/>
            <a:ext cx="6435725" cy="3929062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6564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9699" name="内容占位符 2"/>
          <p:cNvSpPr>
            <a:spLocks noGrp="1"/>
          </p:cNvSpPr>
          <p:nvPr>
            <p:ph idx="1"/>
          </p:nvPr>
        </p:nvSpPr>
        <p:spPr>
          <a:xfrm>
            <a:off x="107504" y="980728"/>
            <a:ext cx="8568952" cy="4752528"/>
          </a:xfrm>
        </p:spPr>
        <p:txBody>
          <a:bodyPr/>
          <a:lstStyle/>
          <a:p>
            <a:r>
              <a:rPr lang="zh-CN" altLang="en-US" sz="2800" dirty="0"/>
              <a:t>观察两个显示文件的顺序：</a:t>
            </a:r>
          </a:p>
          <a:p>
            <a:endParaRPr lang="zh-CN" altLang="en-US" dirty="0"/>
          </a:p>
        </p:txBody>
      </p:sp>
      <p:pic>
        <p:nvPicPr>
          <p:cNvPr id="29700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469985"/>
            <a:ext cx="7344816" cy="50201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44569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CA245D9-C05E-49AB-BBF2-8477F634A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28" y="274637"/>
            <a:ext cx="8001000" cy="914400"/>
          </a:xfrm>
        </p:spPr>
        <p:txBody>
          <a:bodyPr/>
          <a:lstStyle/>
          <a:p>
            <a:r>
              <a:rPr lang="en-US" altLang="zh-CN" dirty="0"/>
              <a:t>Linux</a:t>
            </a:r>
            <a:r>
              <a:rPr lang="zh-CN" altLang="en-US" dirty="0"/>
              <a:t>命令学习方法：</a:t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B8F1724-9102-4A0B-A2C2-22157955D2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熟练掌握常用命令及选项。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了解大多数命令的作用。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经常查阅帮助文档。</a:t>
            </a:r>
          </a:p>
        </p:txBody>
      </p:sp>
    </p:spTree>
    <p:extLst>
      <p:ext uri="{BB962C8B-B14F-4D97-AF65-F5344CB8AC3E}">
        <p14:creationId xmlns:p14="http://schemas.microsoft.com/office/powerpoint/2010/main" val="14176629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>
          <a:xfrm>
            <a:off x="251520" y="44624"/>
            <a:ext cx="8001000" cy="914400"/>
          </a:xfrm>
        </p:spPr>
        <p:txBody>
          <a:bodyPr/>
          <a:lstStyle/>
          <a:p>
            <a:pPr eaLnBrk="1" hangingPunct="1"/>
            <a:r>
              <a:rPr lang="zh-CN" altLang="en-US" dirty="0"/>
              <a:t>文件操作</a:t>
            </a:r>
            <a:r>
              <a:rPr lang="en-US" altLang="zh-CN" dirty="0"/>
              <a:t>:    </a:t>
            </a:r>
            <a:r>
              <a:rPr lang="zh-CN" altLang="en-US" dirty="0"/>
              <a:t>访问权限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7504" y="1824377"/>
            <a:ext cx="4392612" cy="4114800"/>
          </a:xfrm>
        </p:spPr>
        <p:txBody>
          <a:bodyPr/>
          <a:lstStyle/>
          <a:p>
            <a:pPr eaLnBrk="1" hangingPunct="1"/>
            <a:r>
              <a:rPr lang="zh-CN" altLang="en-US" dirty="0"/>
              <a:t>访问权限：</a:t>
            </a:r>
          </a:p>
          <a:p>
            <a:pPr lvl="1" eaLnBrk="1" hangingPunct="1"/>
            <a:r>
              <a:rPr lang="zh-CN" altLang="en-US" dirty="0"/>
              <a:t>系统中的每个文件和目录都有访问权限，用来确定用户对系统可以操作的许可范围。</a:t>
            </a:r>
          </a:p>
          <a:p>
            <a:pPr lvl="1" eaLnBrk="1" hangingPunct="1"/>
            <a:r>
              <a:rPr lang="zh-CN" altLang="en-US" dirty="0"/>
              <a:t>使用 </a:t>
            </a:r>
            <a:r>
              <a:rPr lang="en-US" altLang="zh-CN" dirty="0">
                <a:solidFill>
                  <a:srgbClr val="FF0000"/>
                </a:solidFill>
              </a:rPr>
              <a:t># </a:t>
            </a:r>
            <a:r>
              <a:rPr lang="en-US" altLang="zh-CN" dirty="0" err="1">
                <a:solidFill>
                  <a:srgbClr val="FF0000"/>
                </a:solidFill>
              </a:rPr>
              <a:t>ls</a:t>
            </a:r>
            <a:r>
              <a:rPr lang="en-US" altLang="zh-CN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  <a:latin typeface="Arial" pitchFamily="34" charset="0"/>
              </a:rPr>
              <a:t>–</a:t>
            </a:r>
            <a:r>
              <a:rPr lang="en-US" altLang="zh-CN" dirty="0">
                <a:solidFill>
                  <a:srgbClr val="FF0000"/>
                </a:solidFill>
              </a:rPr>
              <a:t>l</a:t>
            </a:r>
            <a:r>
              <a:rPr lang="zh-CN" altLang="en-US" dirty="0"/>
              <a:t>运行，出来的结果：</a:t>
            </a:r>
          </a:p>
        </p:txBody>
      </p:sp>
      <p:pic>
        <p:nvPicPr>
          <p:cNvPr id="3072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7" y="1124744"/>
            <a:ext cx="4374257" cy="55140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974635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7504" y="2924944"/>
            <a:ext cx="8775700" cy="3495675"/>
          </a:xfrm>
        </p:spPr>
        <p:txBody>
          <a:bodyPr/>
          <a:lstStyle/>
          <a:p>
            <a:pPr lvl="1" eaLnBrk="1" hangingPunct="1"/>
            <a:r>
              <a:rPr lang="zh-CN" altLang="en-US" sz="2400" dirty="0"/>
              <a:t>前面的</a:t>
            </a:r>
            <a:r>
              <a:rPr lang="zh-CN" altLang="en-US" sz="2400" dirty="0">
                <a:latin typeface="Arial" pitchFamily="34" charset="0"/>
              </a:rPr>
              <a:t>”</a:t>
            </a:r>
            <a:r>
              <a:rPr lang="en-US" altLang="zh-CN" sz="2400" dirty="0"/>
              <a:t>-</a:t>
            </a:r>
            <a:r>
              <a:rPr lang="en-US" altLang="zh-CN" sz="2400" dirty="0" err="1"/>
              <a:t>rw</a:t>
            </a:r>
            <a:r>
              <a:rPr lang="en-US" altLang="zh-CN" sz="2400" dirty="0"/>
              <a:t>-r--r--</a:t>
            </a:r>
            <a:r>
              <a:rPr lang="en-US" altLang="zh-CN" sz="2400" dirty="0">
                <a:latin typeface="Arial" pitchFamily="34" charset="0"/>
              </a:rPr>
              <a:t>”</a:t>
            </a:r>
            <a:r>
              <a:rPr lang="zh-CN" altLang="en-US" sz="2400" dirty="0"/>
              <a:t>就表示文件或目录的权限，这里共有</a:t>
            </a:r>
            <a:r>
              <a:rPr lang="en-US" altLang="zh-CN" sz="2400" dirty="0">
                <a:solidFill>
                  <a:srgbClr val="FF0000"/>
                </a:solidFill>
              </a:rPr>
              <a:t>10</a:t>
            </a:r>
            <a:r>
              <a:rPr lang="zh-CN" altLang="en-US" sz="2400" dirty="0"/>
              <a:t>个位置，其中：</a:t>
            </a:r>
          </a:p>
          <a:p>
            <a:pPr lvl="1" eaLnBrk="1" hangingPunct="1"/>
            <a:r>
              <a:rPr lang="zh-CN" altLang="en-US" sz="2400" dirty="0"/>
              <a:t>第</a:t>
            </a:r>
            <a:r>
              <a:rPr lang="en-US" altLang="zh-CN" sz="2400" dirty="0"/>
              <a:t>1</a:t>
            </a:r>
            <a:r>
              <a:rPr lang="zh-CN" altLang="en-US" sz="2400" dirty="0"/>
              <a:t>位：表示</a:t>
            </a:r>
            <a:r>
              <a:rPr lang="zh-CN" altLang="en-US" sz="2400" dirty="0">
                <a:solidFill>
                  <a:srgbClr val="FF0000"/>
                </a:solidFill>
              </a:rPr>
              <a:t>文件的类型</a:t>
            </a:r>
            <a:r>
              <a:rPr lang="zh-CN" altLang="en-US" sz="2400" dirty="0"/>
              <a:t>，文件类型可分为以下几种：</a:t>
            </a:r>
          </a:p>
          <a:p>
            <a:pPr lvl="2" eaLnBrk="1" hangingPunct="1"/>
            <a:r>
              <a:rPr lang="en-US" altLang="zh-CN" sz="2000" dirty="0"/>
              <a:t>-</a:t>
            </a:r>
            <a:r>
              <a:rPr lang="zh-CN" altLang="en-US" sz="2000" dirty="0"/>
              <a:t>：表示该文件是普通文件。</a:t>
            </a:r>
          </a:p>
          <a:p>
            <a:pPr lvl="2" eaLnBrk="1" hangingPunct="1"/>
            <a:r>
              <a:rPr lang="en-US" altLang="zh-CN" sz="2000" dirty="0"/>
              <a:t>d</a:t>
            </a:r>
            <a:r>
              <a:rPr lang="zh-CN" altLang="en-US" sz="2000" dirty="0"/>
              <a:t>：表示该文件是一个目录。</a:t>
            </a:r>
          </a:p>
          <a:p>
            <a:pPr lvl="2" eaLnBrk="1" hangingPunct="1"/>
            <a:r>
              <a:rPr lang="en-US" altLang="zh-CN" sz="2000" dirty="0"/>
              <a:t>l</a:t>
            </a:r>
            <a:r>
              <a:rPr lang="zh-CN" altLang="en-US" sz="2000" dirty="0"/>
              <a:t>：表示该文件是一个链接文件。</a:t>
            </a:r>
          </a:p>
          <a:p>
            <a:pPr lvl="2" eaLnBrk="1" hangingPunct="1"/>
            <a:r>
              <a:rPr lang="en-US" altLang="zh-CN" sz="2000" dirty="0"/>
              <a:t>b</a:t>
            </a:r>
            <a:r>
              <a:rPr lang="zh-CN" altLang="en-US" sz="2000" dirty="0"/>
              <a:t>：表示该文件是块设备文件，块设备通常为硬盘、光驱等传输速度较快的物理设备。</a:t>
            </a:r>
          </a:p>
          <a:p>
            <a:pPr lvl="2" eaLnBrk="1" hangingPunct="1"/>
            <a:r>
              <a:rPr lang="en-US" altLang="zh-CN" sz="2000" dirty="0"/>
              <a:t>c</a:t>
            </a:r>
            <a:r>
              <a:rPr lang="zh-CN" altLang="en-US" sz="2000" dirty="0"/>
              <a:t>：表示键盘、鼠标等传输速度较慢的设备文件。</a:t>
            </a:r>
          </a:p>
        </p:txBody>
      </p:sp>
      <p:sp>
        <p:nvSpPr>
          <p:cNvPr id="31747" name="Rectangle 5"/>
          <p:cNvSpPr>
            <a:spLocks noChangeArrowheads="1"/>
          </p:cNvSpPr>
          <p:nvPr/>
        </p:nvSpPr>
        <p:spPr bwMode="auto">
          <a:xfrm>
            <a:off x="323528" y="95533"/>
            <a:ext cx="5437187" cy="9134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/>
          <a:p>
            <a:r>
              <a:rPr lang="zh-CN" altLang="en-US" sz="3600" b="1" dirty="0">
                <a:solidFill>
                  <a:schemeClr val="bg1"/>
                </a:solidFill>
                <a:ea typeface="华文中宋" pitchFamily="2" charset="-122"/>
              </a:rPr>
              <a:t>文件操作</a:t>
            </a:r>
            <a:r>
              <a:rPr lang="en-US" altLang="zh-CN" sz="3600" b="1" dirty="0">
                <a:solidFill>
                  <a:schemeClr val="bg1"/>
                </a:solidFill>
                <a:ea typeface="华文中宋" pitchFamily="2" charset="-122"/>
              </a:rPr>
              <a:t>:    </a:t>
            </a:r>
            <a:r>
              <a:rPr lang="zh-CN" altLang="en-US" sz="3600" b="1" dirty="0">
                <a:solidFill>
                  <a:schemeClr val="bg1"/>
                </a:solidFill>
                <a:ea typeface="华文中宋" pitchFamily="2" charset="-122"/>
              </a:rPr>
              <a:t>访问权限</a:t>
            </a:r>
          </a:p>
        </p:txBody>
      </p:sp>
      <p:pic>
        <p:nvPicPr>
          <p:cNvPr id="31748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683" y="1280258"/>
            <a:ext cx="6523746" cy="15006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784725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-180528" y="923656"/>
            <a:ext cx="8775701" cy="4680520"/>
          </a:xfrm>
        </p:spPr>
        <p:txBody>
          <a:bodyPr/>
          <a:lstStyle/>
          <a:p>
            <a:pPr lvl="1" eaLnBrk="1" hangingPunct="1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800" dirty="0"/>
              <a:t>剩余</a:t>
            </a:r>
            <a:r>
              <a:rPr lang="en-US" altLang="zh-CN" sz="1800" dirty="0"/>
              <a:t>9</a:t>
            </a:r>
            <a:r>
              <a:rPr lang="zh-CN" altLang="en-US" sz="1800" dirty="0"/>
              <a:t>位，每</a:t>
            </a:r>
            <a:r>
              <a:rPr lang="en-US" altLang="zh-CN" sz="1800" dirty="0"/>
              <a:t>3</a:t>
            </a:r>
            <a:r>
              <a:rPr lang="zh-CN" altLang="en-US" sz="1800" dirty="0"/>
              <a:t>位一组，</a:t>
            </a:r>
            <a:r>
              <a:rPr lang="zh-CN" altLang="en-US" sz="1800" b="1" dirty="0"/>
              <a:t>按左右顺序分别为</a:t>
            </a:r>
          </a:p>
          <a:p>
            <a:pPr lvl="2" eaLnBrk="1" hangingPunct="1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600" b="1" dirty="0">
                <a:solidFill>
                  <a:srgbClr val="FF0000"/>
                </a:solidFill>
              </a:rPr>
              <a:t>文件所有者</a:t>
            </a:r>
            <a:r>
              <a:rPr lang="en-US" altLang="zh-CN" sz="1600" b="1" dirty="0">
                <a:solidFill>
                  <a:srgbClr val="FF0000"/>
                </a:solidFill>
              </a:rPr>
              <a:t>(user)</a:t>
            </a:r>
            <a:r>
              <a:rPr lang="zh-CN" altLang="en-US" sz="1600" b="1" dirty="0">
                <a:solidFill>
                  <a:srgbClr val="FF0000"/>
                </a:solidFill>
              </a:rPr>
              <a:t>权限（第一组：第</a:t>
            </a:r>
            <a:r>
              <a:rPr lang="en-US" altLang="zh-CN" sz="1600" b="1" dirty="0">
                <a:solidFill>
                  <a:srgbClr val="FF0000"/>
                </a:solidFill>
              </a:rPr>
              <a:t>2-4</a:t>
            </a:r>
            <a:r>
              <a:rPr lang="zh-CN" altLang="en-US" sz="1600" b="1" dirty="0">
                <a:solidFill>
                  <a:srgbClr val="FF0000"/>
                </a:solidFill>
              </a:rPr>
              <a:t>位）</a:t>
            </a:r>
          </a:p>
          <a:p>
            <a:pPr lvl="2" eaLnBrk="1" hangingPunct="1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600" b="1" dirty="0">
                <a:solidFill>
                  <a:srgbClr val="FF0000"/>
                </a:solidFill>
              </a:rPr>
              <a:t>与文件所有者同组用户</a:t>
            </a:r>
            <a:r>
              <a:rPr lang="en-US" altLang="zh-CN" sz="1600" b="1" dirty="0">
                <a:solidFill>
                  <a:srgbClr val="FF0000"/>
                </a:solidFill>
              </a:rPr>
              <a:t>(group)</a:t>
            </a:r>
            <a:r>
              <a:rPr lang="zh-CN" altLang="en-US" sz="1600" b="1" dirty="0">
                <a:solidFill>
                  <a:srgbClr val="FF0000"/>
                </a:solidFill>
              </a:rPr>
              <a:t>的权限（第二组：</a:t>
            </a:r>
            <a:r>
              <a:rPr lang="en-US" altLang="zh-CN" sz="1600" b="1" dirty="0">
                <a:solidFill>
                  <a:srgbClr val="FF0000"/>
                </a:solidFill>
              </a:rPr>
              <a:t>5-7</a:t>
            </a:r>
            <a:r>
              <a:rPr lang="zh-CN" altLang="en-US" sz="1600" b="1" dirty="0">
                <a:solidFill>
                  <a:srgbClr val="FF0000"/>
                </a:solidFill>
              </a:rPr>
              <a:t>位）</a:t>
            </a:r>
          </a:p>
          <a:p>
            <a:pPr lvl="2" eaLnBrk="1" hangingPunct="1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600" b="1" dirty="0">
                <a:solidFill>
                  <a:srgbClr val="FF0000"/>
                </a:solidFill>
              </a:rPr>
              <a:t>系统中其他用户</a:t>
            </a:r>
            <a:r>
              <a:rPr lang="en-US" altLang="zh-CN" sz="1600" b="1" dirty="0">
                <a:solidFill>
                  <a:srgbClr val="FF0000"/>
                </a:solidFill>
              </a:rPr>
              <a:t>(other)</a:t>
            </a:r>
            <a:r>
              <a:rPr lang="zh-CN" altLang="en-US" sz="1600" b="1" dirty="0">
                <a:solidFill>
                  <a:srgbClr val="FF0000"/>
                </a:solidFill>
              </a:rPr>
              <a:t>的权限（第三组：</a:t>
            </a:r>
            <a:r>
              <a:rPr lang="en-US" altLang="zh-CN" sz="1600" b="1" dirty="0">
                <a:solidFill>
                  <a:srgbClr val="FF0000"/>
                </a:solidFill>
              </a:rPr>
              <a:t>8-10</a:t>
            </a:r>
            <a:r>
              <a:rPr lang="zh-CN" altLang="en-US" sz="1600" b="1" dirty="0">
                <a:solidFill>
                  <a:srgbClr val="FF0000"/>
                </a:solidFill>
              </a:rPr>
              <a:t>位</a:t>
            </a:r>
            <a:r>
              <a:rPr lang="zh-CN" altLang="en-US" sz="1600" b="1" dirty="0">
                <a:solidFill>
                  <a:srgbClr val="990033"/>
                </a:solidFill>
              </a:rPr>
              <a:t>）</a:t>
            </a:r>
          </a:p>
          <a:p>
            <a:pPr lvl="1" eaLnBrk="1" hangingPunct="1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800" b="1" dirty="0"/>
              <a:t>一组</a:t>
            </a:r>
            <a:r>
              <a:rPr lang="en-US" altLang="zh-CN" sz="1800" b="1" dirty="0"/>
              <a:t>3</a:t>
            </a:r>
            <a:r>
              <a:rPr lang="zh-CN" altLang="en-US" sz="1800" b="1" dirty="0"/>
              <a:t>位按从左至右顺序分别表示</a:t>
            </a:r>
          </a:p>
          <a:p>
            <a:pPr lvl="2" eaLnBrk="1" hangingPunct="1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600" b="1" dirty="0"/>
              <a:t>读（</a:t>
            </a:r>
            <a:r>
              <a:rPr lang="en-US" altLang="zh-CN" sz="1600" b="1" dirty="0"/>
              <a:t>r</a:t>
            </a:r>
            <a:r>
              <a:rPr lang="zh-CN" altLang="en-US" sz="1600" b="1" dirty="0"/>
              <a:t>） 写</a:t>
            </a:r>
            <a:r>
              <a:rPr lang="en-US" altLang="zh-CN" sz="1600" b="1" dirty="0"/>
              <a:t>(w)   </a:t>
            </a:r>
            <a:r>
              <a:rPr lang="zh-CN" altLang="en-US" sz="1600" b="1" dirty="0"/>
              <a:t>执行（</a:t>
            </a:r>
            <a:r>
              <a:rPr lang="en-US" altLang="zh-CN" sz="1600" b="1" dirty="0"/>
              <a:t>x</a:t>
            </a:r>
            <a:r>
              <a:rPr lang="zh-CN" altLang="en-US" sz="1600" b="1" dirty="0"/>
              <a:t>）权限，</a:t>
            </a:r>
          </a:p>
          <a:p>
            <a:pPr lvl="2" eaLnBrk="1" hangingPunct="1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600" b="1" dirty="0"/>
              <a:t>横线</a:t>
            </a:r>
            <a:r>
              <a:rPr lang="zh-CN" altLang="en-US" sz="1600" b="1" dirty="0">
                <a:latin typeface="Arial" pitchFamily="34" charset="0"/>
              </a:rPr>
              <a:t>”</a:t>
            </a:r>
            <a:r>
              <a:rPr lang="en-US" altLang="zh-CN" sz="1600" b="1" dirty="0"/>
              <a:t>-</a:t>
            </a:r>
            <a:r>
              <a:rPr lang="en-US" altLang="zh-CN" sz="1600" b="1" dirty="0">
                <a:latin typeface="Arial" pitchFamily="34" charset="0"/>
              </a:rPr>
              <a:t>”</a:t>
            </a:r>
            <a:r>
              <a:rPr lang="zh-CN" altLang="en-US" sz="1600" b="1" dirty="0"/>
              <a:t>表示没有相应权限。</a:t>
            </a:r>
            <a:endParaRPr lang="zh-CN" altLang="en-US" sz="1600" dirty="0"/>
          </a:p>
          <a:p>
            <a:pPr lvl="1" eaLnBrk="1" hangingPunct="1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800" dirty="0"/>
              <a:t>例如：某目录的</a:t>
            </a:r>
            <a:r>
              <a:rPr lang="zh-CN" altLang="en-US" sz="1600" b="1" dirty="0">
                <a:solidFill>
                  <a:srgbClr val="990033"/>
                </a:solidFill>
              </a:rPr>
              <a:t>访问权限是</a:t>
            </a:r>
            <a:r>
              <a:rPr lang="en-US" altLang="zh-CN" sz="1600" b="1" dirty="0" err="1">
                <a:solidFill>
                  <a:srgbClr val="990033"/>
                </a:solidFill>
              </a:rPr>
              <a:t>drwxr</a:t>
            </a:r>
            <a:r>
              <a:rPr lang="en-US" altLang="zh-CN" sz="1600" b="1" dirty="0">
                <a:solidFill>
                  <a:srgbClr val="990033"/>
                </a:solidFill>
              </a:rPr>
              <a:t>-</a:t>
            </a:r>
            <a:r>
              <a:rPr lang="en-US" altLang="zh-CN" sz="1600" b="1" dirty="0" err="1">
                <a:solidFill>
                  <a:srgbClr val="990033"/>
                </a:solidFill>
              </a:rPr>
              <a:t>xr</a:t>
            </a:r>
            <a:r>
              <a:rPr lang="en-US" altLang="zh-CN" sz="1600" b="1" dirty="0">
                <a:solidFill>
                  <a:srgbClr val="990033"/>
                </a:solidFill>
              </a:rPr>
              <a:t>-x</a:t>
            </a:r>
            <a:r>
              <a:rPr lang="zh-CN" altLang="en-US" sz="1800" dirty="0"/>
              <a:t>，表示</a:t>
            </a:r>
            <a:r>
              <a:rPr lang="zh-CN" altLang="en-US" sz="1800" dirty="0">
                <a:solidFill>
                  <a:schemeClr val="folHlink"/>
                </a:solidFill>
              </a:rPr>
              <a:t>：</a:t>
            </a:r>
          </a:p>
          <a:p>
            <a:pPr lvl="2" eaLnBrk="1" hangingPunct="1">
              <a:lnSpc>
                <a:spcPct val="150000"/>
              </a:lnSpc>
            </a:pPr>
            <a:r>
              <a:rPr lang="zh-CN" altLang="en-US" sz="1600" dirty="0"/>
              <a:t>其是一个目录（第</a:t>
            </a:r>
            <a:r>
              <a:rPr lang="en-US" altLang="zh-CN" sz="1600" dirty="0"/>
              <a:t>1</a:t>
            </a:r>
            <a:r>
              <a:rPr lang="zh-CN" altLang="en-US" sz="1600" dirty="0"/>
              <a:t>位</a:t>
            </a:r>
            <a:r>
              <a:rPr lang="en-US" altLang="zh-CN" sz="1600" dirty="0"/>
              <a:t>:d)</a:t>
            </a:r>
          </a:p>
          <a:p>
            <a:pPr lvl="2" eaLnBrk="1" hangingPunct="1">
              <a:lnSpc>
                <a:spcPct val="150000"/>
              </a:lnSpc>
            </a:pPr>
            <a:r>
              <a:rPr lang="zh-CN" altLang="en-US" sz="1600" dirty="0"/>
              <a:t>其所属用户有读写执行权限</a:t>
            </a:r>
            <a:r>
              <a:rPr lang="en-US" altLang="zh-CN" sz="1600" b="1" dirty="0"/>
              <a:t>(</a:t>
            </a:r>
            <a:r>
              <a:rPr lang="zh-CN" altLang="en-US" sz="1600" b="1" dirty="0"/>
              <a:t>第一组</a:t>
            </a:r>
            <a:r>
              <a:rPr lang="en-US" altLang="zh-CN" sz="1600" b="1" dirty="0"/>
              <a:t>(2-4</a:t>
            </a:r>
            <a:r>
              <a:rPr lang="zh-CN" altLang="en-US" sz="1600" b="1" dirty="0"/>
              <a:t>位</a:t>
            </a:r>
            <a:r>
              <a:rPr lang="en-US" altLang="zh-CN" sz="1600" b="1" dirty="0"/>
              <a:t>):</a:t>
            </a:r>
            <a:r>
              <a:rPr lang="en-US" altLang="zh-CN" sz="1600" b="1" dirty="0" err="1"/>
              <a:t>rwx</a:t>
            </a:r>
            <a:r>
              <a:rPr lang="en-US" altLang="zh-CN" sz="1600" b="1" dirty="0"/>
              <a:t>)</a:t>
            </a:r>
          </a:p>
          <a:p>
            <a:pPr lvl="2" eaLnBrk="1" hangingPunct="1">
              <a:lnSpc>
                <a:spcPct val="150000"/>
              </a:lnSpc>
            </a:pPr>
            <a:r>
              <a:rPr lang="zh-CN" altLang="en-US" sz="1600" dirty="0"/>
              <a:t>与所属用户同组的用户只有读和执行权限</a:t>
            </a:r>
            <a:r>
              <a:rPr lang="en-US" altLang="zh-CN" sz="1600" b="1" dirty="0"/>
              <a:t>(</a:t>
            </a:r>
            <a:r>
              <a:rPr lang="zh-CN" altLang="en-US" sz="1600" b="1" dirty="0"/>
              <a:t>第二组</a:t>
            </a:r>
            <a:r>
              <a:rPr lang="en-US" altLang="zh-CN" sz="1600" b="1" dirty="0"/>
              <a:t>(5-7</a:t>
            </a:r>
            <a:r>
              <a:rPr lang="zh-CN" altLang="en-US" sz="1600" b="1" dirty="0"/>
              <a:t>位</a:t>
            </a:r>
            <a:r>
              <a:rPr lang="en-US" altLang="zh-CN" sz="1600" b="1" dirty="0"/>
              <a:t>)</a:t>
            </a:r>
            <a:r>
              <a:rPr lang="zh-CN" altLang="en-US" sz="1600" b="1" dirty="0"/>
              <a:t>：</a:t>
            </a:r>
            <a:r>
              <a:rPr lang="en-US" altLang="zh-CN" sz="1600" b="1" dirty="0"/>
              <a:t>r-x)</a:t>
            </a:r>
          </a:p>
          <a:p>
            <a:pPr lvl="2" eaLnBrk="1" hangingPunct="1">
              <a:lnSpc>
                <a:spcPct val="150000"/>
              </a:lnSpc>
            </a:pPr>
            <a:r>
              <a:rPr lang="zh-CN" altLang="en-US" sz="1600" dirty="0"/>
              <a:t>其他用户也只有读和执行权限</a:t>
            </a:r>
            <a:r>
              <a:rPr lang="en-US" altLang="zh-CN" sz="1600" b="1" dirty="0"/>
              <a:t>(</a:t>
            </a:r>
            <a:r>
              <a:rPr lang="zh-CN" altLang="en-US" sz="1600" b="1" dirty="0"/>
              <a:t>第三组</a:t>
            </a:r>
            <a:r>
              <a:rPr lang="en-US" altLang="zh-CN" sz="1600" b="1" dirty="0"/>
              <a:t>(8-10</a:t>
            </a:r>
            <a:r>
              <a:rPr lang="zh-CN" altLang="en-US" sz="1600" b="1" dirty="0"/>
              <a:t>位）：</a:t>
            </a:r>
            <a:r>
              <a:rPr lang="en-US" altLang="zh-CN" sz="1600" b="1" dirty="0"/>
              <a:t>r-x)</a:t>
            </a:r>
          </a:p>
        </p:txBody>
      </p:sp>
      <p:sp>
        <p:nvSpPr>
          <p:cNvPr id="32771" name="Rectangle 6"/>
          <p:cNvSpPr>
            <a:spLocks noChangeArrowheads="1"/>
          </p:cNvSpPr>
          <p:nvPr/>
        </p:nvSpPr>
        <p:spPr bwMode="auto">
          <a:xfrm>
            <a:off x="251520" y="188912"/>
            <a:ext cx="5437187" cy="7310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/>
          <a:p>
            <a:r>
              <a:rPr lang="zh-CN" altLang="en-US" sz="3600" b="1" dirty="0">
                <a:solidFill>
                  <a:schemeClr val="bg1"/>
                </a:solidFill>
                <a:ea typeface="华文中宋" pitchFamily="2" charset="-122"/>
              </a:rPr>
              <a:t>文件操作</a:t>
            </a:r>
            <a:r>
              <a:rPr lang="en-US" altLang="zh-CN" sz="3600" b="1" dirty="0">
                <a:solidFill>
                  <a:schemeClr val="bg1"/>
                </a:solidFill>
                <a:ea typeface="华文中宋" pitchFamily="2" charset="-122"/>
              </a:rPr>
              <a:t>:    </a:t>
            </a:r>
            <a:r>
              <a:rPr lang="zh-CN" altLang="en-US" sz="3600" b="1" dirty="0">
                <a:solidFill>
                  <a:schemeClr val="bg1"/>
                </a:solidFill>
                <a:ea typeface="华文中宋" pitchFamily="2" charset="-122"/>
              </a:rPr>
              <a:t>访问权限</a:t>
            </a:r>
          </a:p>
        </p:txBody>
      </p:sp>
      <p:pic>
        <p:nvPicPr>
          <p:cNvPr id="32772" name="Picture 7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24"/>
          <a:stretch/>
        </p:blipFill>
        <p:spPr bwMode="auto">
          <a:xfrm>
            <a:off x="4644007" y="2852936"/>
            <a:ext cx="4392489" cy="16019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46458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3795" name="内容占位符 2"/>
          <p:cNvSpPr>
            <a:spLocks noGrp="1"/>
          </p:cNvSpPr>
          <p:nvPr>
            <p:ph idx="1"/>
          </p:nvPr>
        </p:nvSpPr>
        <p:spPr>
          <a:xfrm>
            <a:off x="179512" y="1340768"/>
            <a:ext cx="8504113" cy="4601245"/>
          </a:xfrm>
        </p:spPr>
        <p:txBody>
          <a:bodyPr/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2400" b="1" dirty="0"/>
              <a:t>r(Read</a:t>
            </a:r>
            <a:r>
              <a:rPr lang="zh-CN" altLang="en-US" sz="2400" b="1" dirty="0"/>
              <a:t>，读取</a:t>
            </a:r>
            <a:r>
              <a:rPr lang="en-US" altLang="zh-CN" sz="2400" b="1" dirty="0"/>
              <a:t>)</a:t>
            </a:r>
            <a:r>
              <a:rPr lang="zh-CN" altLang="en-US" sz="2400" b="1" dirty="0"/>
              <a:t>：对文件而言，具有读取文件内容的权限；对目录来说，具有浏览目录的权限</a:t>
            </a:r>
            <a:endParaRPr lang="en-US" altLang="zh-CN" sz="2400" b="1" dirty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l"/>
            </a:pPr>
            <a:endParaRPr lang="en-US" altLang="zh-CN" sz="2400" b="1" dirty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2400" b="1" dirty="0"/>
              <a:t>w(Write,</a:t>
            </a:r>
            <a:r>
              <a:rPr lang="zh-CN" altLang="en-US" sz="2400" b="1" dirty="0"/>
              <a:t>写入</a:t>
            </a:r>
            <a:r>
              <a:rPr lang="en-US" altLang="zh-CN" sz="2400" b="1" dirty="0"/>
              <a:t>)</a:t>
            </a:r>
            <a:r>
              <a:rPr lang="zh-CN" altLang="en-US" sz="2400" b="1" dirty="0"/>
              <a:t>：对文件而言，具有新增、修改文件内容的权限；对目录来说，具有删除、移动目录内文件的权限。</a:t>
            </a:r>
            <a:br>
              <a:rPr lang="zh-CN" altLang="en-US" sz="2400" dirty="0"/>
            </a:br>
            <a:endParaRPr lang="en-US" altLang="zh-CN" sz="2400" dirty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2400" b="1" dirty="0"/>
              <a:t>x(</a:t>
            </a:r>
            <a:r>
              <a:rPr lang="en-US" altLang="zh-CN" sz="2400" b="1" dirty="0" err="1"/>
              <a:t>eXecute</a:t>
            </a:r>
            <a:r>
              <a:rPr lang="zh-CN" altLang="en-US" sz="2400" b="1" dirty="0"/>
              <a:t>，执行</a:t>
            </a:r>
            <a:r>
              <a:rPr lang="en-US" altLang="zh-CN" sz="2400" b="1" dirty="0"/>
              <a:t>)</a:t>
            </a:r>
            <a:r>
              <a:rPr lang="zh-CN" altLang="en-US" sz="2400" b="1" dirty="0"/>
              <a:t>：对文件而言，具有执行文件的权限；对目录了来说该用户具有进入目录的权限。</a:t>
            </a:r>
          </a:p>
        </p:txBody>
      </p:sp>
    </p:spTree>
    <p:extLst>
      <p:ext uri="{BB962C8B-B14F-4D97-AF65-F5344CB8AC3E}">
        <p14:creationId xmlns:p14="http://schemas.microsoft.com/office/powerpoint/2010/main" val="3136233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内容占位符 2"/>
          <p:cNvSpPr>
            <a:spLocks noGrp="1"/>
          </p:cNvSpPr>
          <p:nvPr>
            <p:ph idx="1"/>
          </p:nvPr>
        </p:nvSpPr>
        <p:spPr>
          <a:xfrm>
            <a:off x="107504" y="404664"/>
            <a:ext cx="8856984" cy="5465763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bg1"/>
                </a:solidFill>
              </a:rPr>
              <a:t>举例说明：</a:t>
            </a:r>
            <a:br>
              <a:rPr lang="zh-CN" altLang="en-US" sz="2400" dirty="0"/>
            </a:br>
            <a:r>
              <a:rPr lang="zh-CN" altLang="en-US" sz="2400" dirty="0"/>
              <a:t>－</a:t>
            </a:r>
            <a:r>
              <a:rPr lang="en-US" altLang="zh-CN" sz="2400" dirty="0" err="1"/>
              <a:t>rwx</a:t>
            </a:r>
            <a:r>
              <a:rPr lang="en-US" altLang="zh-CN" sz="2400" dirty="0"/>
              <a:t>------: </a:t>
            </a:r>
            <a:r>
              <a:rPr lang="zh-CN" altLang="en-US" sz="2400" dirty="0"/>
              <a:t>文件所有者对文件具有读取、写入和执行的权限。</a:t>
            </a:r>
            <a:br>
              <a:rPr lang="zh-CN" altLang="en-US" sz="2400" dirty="0"/>
            </a:br>
            <a:r>
              <a:rPr lang="en-US" altLang="zh-CN" sz="2400" dirty="0"/>
              <a:t>-</a:t>
            </a:r>
            <a:r>
              <a:rPr lang="en-US" altLang="zh-CN" sz="2400" dirty="0" err="1"/>
              <a:t>rwxr</a:t>
            </a:r>
            <a:r>
              <a:rPr lang="en-US" altLang="zh-CN" sz="2400" dirty="0"/>
              <a:t>―r--: </a:t>
            </a:r>
            <a:r>
              <a:rPr lang="zh-CN" altLang="en-US" sz="2400" dirty="0"/>
              <a:t>文件所有者具有读、写与执行的权限，其他用户则具有读取的权限。</a:t>
            </a:r>
            <a:br>
              <a:rPr lang="zh-CN" altLang="en-US" sz="2400" dirty="0"/>
            </a:br>
            <a:r>
              <a:rPr lang="en-US" altLang="zh-CN" sz="2400" dirty="0"/>
              <a:t>-</a:t>
            </a:r>
            <a:r>
              <a:rPr lang="en-US" altLang="zh-CN" sz="2400" dirty="0" err="1"/>
              <a:t>rw</a:t>
            </a:r>
            <a:r>
              <a:rPr lang="en-US" altLang="zh-CN" sz="2400" dirty="0"/>
              <a:t>-</a:t>
            </a:r>
            <a:r>
              <a:rPr lang="en-US" altLang="zh-CN" sz="2400" dirty="0" err="1"/>
              <a:t>rw</a:t>
            </a:r>
            <a:r>
              <a:rPr lang="en-US" altLang="zh-CN" sz="2400" dirty="0"/>
              <a:t>-r-x: </a:t>
            </a:r>
            <a:r>
              <a:rPr lang="zh-CN" altLang="en-US" sz="2400" dirty="0"/>
              <a:t>文件所有者与同组用户对文件具有读写的权限，而其他用户仅具有读取和执行的权限。</a:t>
            </a:r>
            <a:br>
              <a:rPr lang="zh-CN" altLang="en-US" sz="2400" dirty="0"/>
            </a:br>
            <a:r>
              <a:rPr lang="en-US" altLang="zh-CN" sz="2400" dirty="0" err="1"/>
              <a:t>drwx</a:t>
            </a:r>
            <a:r>
              <a:rPr lang="en-US" altLang="zh-CN" sz="2400" dirty="0"/>
              <a:t>--x--x: </a:t>
            </a:r>
            <a:r>
              <a:rPr lang="zh-CN" altLang="en-US" sz="2400" dirty="0"/>
              <a:t>目录所有者具有读写与进入目录的权限</a:t>
            </a:r>
            <a:r>
              <a:rPr lang="en-US" altLang="zh-CN" sz="2400" dirty="0"/>
              <a:t>,</a:t>
            </a:r>
            <a:r>
              <a:rPr lang="zh-CN" altLang="en-US" sz="2400" dirty="0"/>
              <a:t>其他用户只能进入该目录，却无法读取任何数据。</a:t>
            </a:r>
            <a:br>
              <a:rPr lang="zh-CN" altLang="en-US" sz="2400" dirty="0"/>
            </a:br>
            <a:r>
              <a:rPr lang="en-US" altLang="zh-CN" sz="2400" dirty="0" err="1"/>
              <a:t>drwx</a:t>
            </a:r>
            <a:r>
              <a:rPr lang="en-US" altLang="zh-CN" sz="2400" dirty="0"/>
              <a:t>------: </a:t>
            </a:r>
            <a:r>
              <a:rPr lang="zh-CN" altLang="en-US" sz="2400" dirty="0"/>
              <a:t>除了目录所有者具有完整的权限之外，其他用户对该目录完全没有任何权限。</a:t>
            </a:r>
          </a:p>
        </p:txBody>
      </p:sp>
    </p:spTree>
    <p:extLst>
      <p:ext uri="{BB962C8B-B14F-4D97-AF65-F5344CB8AC3E}">
        <p14:creationId xmlns:p14="http://schemas.microsoft.com/office/powerpoint/2010/main" val="22632500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内容占位符 2"/>
          <p:cNvSpPr>
            <a:spLocks noGrp="1"/>
          </p:cNvSpPr>
          <p:nvPr>
            <p:ph idx="1"/>
          </p:nvPr>
        </p:nvSpPr>
        <p:spPr>
          <a:xfrm>
            <a:off x="251520" y="260350"/>
            <a:ext cx="8640960" cy="4114800"/>
          </a:xfrm>
        </p:spPr>
        <p:txBody>
          <a:bodyPr/>
          <a:lstStyle/>
          <a:p>
            <a:r>
              <a:rPr lang="zh-CN" altLang="en-US" sz="2400" dirty="0">
                <a:solidFill>
                  <a:schemeClr val="bg1"/>
                </a:solidFill>
              </a:rPr>
              <a:t>另外一种方法是以数字来表示权限，而且仅需三个数字</a:t>
            </a:r>
            <a:br>
              <a:rPr lang="zh-CN" altLang="en-US" sz="2400" dirty="0"/>
            </a:br>
            <a:br>
              <a:rPr lang="zh-CN" altLang="en-US" sz="2400" dirty="0"/>
            </a:br>
            <a:r>
              <a:rPr lang="en-US" altLang="zh-CN" sz="2400" dirty="0"/>
              <a:t>r: </a:t>
            </a:r>
            <a:r>
              <a:rPr lang="zh-CN" altLang="en-US" sz="2400" dirty="0"/>
              <a:t>对应数值</a:t>
            </a:r>
            <a:r>
              <a:rPr lang="en-US" altLang="zh-CN" sz="2400" dirty="0"/>
              <a:t>4</a:t>
            </a:r>
            <a:br>
              <a:rPr lang="zh-CN" altLang="en-US" sz="2400" dirty="0"/>
            </a:br>
            <a:r>
              <a:rPr lang="en-US" altLang="zh-CN" sz="2400" dirty="0"/>
              <a:t>w: </a:t>
            </a:r>
            <a:r>
              <a:rPr lang="zh-CN" altLang="en-US" sz="2400" dirty="0"/>
              <a:t>对应数值</a:t>
            </a:r>
            <a:r>
              <a:rPr lang="en-US" altLang="zh-CN" sz="2400" dirty="0"/>
              <a:t>2</a:t>
            </a:r>
            <a:br>
              <a:rPr lang="zh-CN" altLang="en-US" sz="2400" dirty="0"/>
            </a:br>
            <a:r>
              <a:rPr lang="en-US" altLang="zh-CN" sz="2400" dirty="0"/>
              <a:t>x</a:t>
            </a:r>
            <a:r>
              <a:rPr lang="zh-CN" altLang="en-US" sz="2400" dirty="0"/>
              <a:t>：对应数值</a:t>
            </a:r>
            <a:r>
              <a:rPr lang="en-US" altLang="zh-CN" sz="2400" dirty="0"/>
              <a:t>1</a:t>
            </a:r>
            <a:br>
              <a:rPr lang="zh-CN" altLang="en-US" sz="2400" dirty="0"/>
            </a:br>
            <a:r>
              <a:rPr lang="zh-CN" altLang="en-US" sz="2400" dirty="0"/>
              <a:t>－：对应数值</a:t>
            </a:r>
            <a:r>
              <a:rPr lang="en-US" altLang="zh-CN" sz="2400" dirty="0"/>
              <a:t>0</a:t>
            </a:r>
          </a:p>
          <a:p>
            <a:endParaRPr lang="en-US" altLang="zh-CN" sz="2400" dirty="0"/>
          </a:p>
          <a:p>
            <a:r>
              <a:rPr lang="zh-CN" altLang="en-US" sz="2400" dirty="0"/>
              <a:t>一个</a:t>
            </a:r>
            <a:r>
              <a:rPr lang="en-US" altLang="zh-CN" sz="2400" dirty="0" err="1"/>
              <a:t>rwxrwxrwx</a:t>
            </a:r>
            <a:r>
              <a:rPr lang="zh-CN" altLang="en-US" sz="2400" dirty="0"/>
              <a:t>权限全开放的文件，数值表示为</a:t>
            </a:r>
            <a:r>
              <a:rPr lang="en-US" altLang="zh-CN" sz="2400" dirty="0"/>
              <a:t>777</a:t>
            </a:r>
            <a:r>
              <a:rPr lang="zh-CN" altLang="en-US" sz="2400" dirty="0"/>
              <a:t>；而完全不开放权限的文件“－－－－－－－－－”其数字表示为</a:t>
            </a:r>
            <a:r>
              <a:rPr lang="en-US" altLang="zh-CN" sz="2400" dirty="0"/>
              <a:t>000</a:t>
            </a:r>
            <a:r>
              <a:rPr lang="zh-CN" altLang="en-US" sz="2400" dirty="0"/>
              <a:t>。下面举几个例子：</a:t>
            </a:r>
            <a:br>
              <a:rPr lang="zh-CN" altLang="en-US" sz="2400" dirty="0"/>
            </a:br>
            <a:br>
              <a:rPr lang="zh-CN" altLang="en-US" sz="2400" dirty="0"/>
            </a:br>
            <a:r>
              <a:rPr lang="en-US" altLang="zh-CN" sz="2400" dirty="0"/>
              <a:t>-</a:t>
            </a:r>
            <a:r>
              <a:rPr lang="en-US" altLang="zh-CN" sz="2400" dirty="0" err="1"/>
              <a:t>rwx</a:t>
            </a:r>
            <a:r>
              <a:rPr lang="en-US" altLang="zh-CN" sz="2400" dirty="0"/>
              <a:t>------:</a:t>
            </a:r>
            <a:r>
              <a:rPr lang="zh-CN" altLang="en-US" sz="2400" dirty="0"/>
              <a:t>等于数字表示</a:t>
            </a:r>
            <a:r>
              <a:rPr lang="en-US" altLang="zh-CN" sz="2400" dirty="0"/>
              <a:t>700</a:t>
            </a:r>
            <a:r>
              <a:rPr lang="zh-CN" altLang="en-US" sz="2400" dirty="0"/>
              <a:t>。</a:t>
            </a:r>
            <a:br>
              <a:rPr lang="zh-CN" altLang="en-US" sz="2400" dirty="0"/>
            </a:br>
            <a:r>
              <a:rPr lang="en-US" altLang="zh-CN" sz="2400" dirty="0"/>
              <a:t>-</a:t>
            </a:r>
            <a:r>
              <a:rPr lang="en-US" altLang="zh-CN" sz="2400" dirty="0" err="1"/>
              <a:t>rwxr</a:t>
            </a:r>
            <a:r>
              <a:rPr lang="en-US" altLang="zh-CN" sz="2400" dirty="0"/>
              <a:t>―r--:</a:t>
            </a:r>
            <a:r>
              <a:rPr lang="zh-CN" altLang="en-US" sz="2400" dirty="0"/>
              <a:t>等于数字表示</a:t>
            </a:r>
            <a:r>
              <a:rPr lang="en-US" altLang="zh-CN" sz="2400" dirty="0"/>
              <a:t>744</a:t>
            </a:r>
            <a:r>
              <a:rPr lang="zh-CN" altLang="en-US" sz="2400" dirty="0"/>
              <a:t>。</a:t>
            </a:r>
            <a:br>
              <a:rPr lang="zh-CN" altLang="en-US" sz="2400" dirty="0"/>
            </a:br>
            <a:r>
              <a:rPr lang="en-US" altLang="zh-CN" sz="2400" dirty="0"/>
              <a:t>-</a:t>
            </a:r>
            <a:r>
              <a:rPr lang="en-US" altLang="zh-CN" sz="2400" dirty="0" err="1"/>
              <a:t>rw</a:t>
            </a:r>
            <a:r>
              <a:rPr lang="en-US" altLang="zh-CN" sz="2400" dirty="0"/>
              <a:t>-</a:t>
            </a:r>
            <a:r>
              <a:rPr lang="en-US" altLang="zh-CN" sz="2400" dirty="0" err="1"/>
              <a:t>rw</a:t>
            </a:r>
            <a:r>
              <a:rPr lang="en-US" altLang="zh-CN" sz="2400" dirty="0"/>
              <a:t>-r-x:</a:t>
            </a:r>
            <a:r>
              <a:rPr lang="zh-CN" altLang="en-US" sz="2400" dirty="0"/>
              <a:t>等于数字表示</a:t>
            </a:r>
            <a:r>
              <a:rPr lang="en-US" altLang="zh-CN" sz="2400" dirty="0"/>
              <a:t>665</a:t>
            </a:r>
            <a:r>
              <a:rPr lang="zh-CN" altLang="en-US" sz="2400" dirty="0"/>
              <a:t>。</a:t>
            </a:r>
            <a:br>
              <a:rPr lang="zh-CN" altLang="en-US" sz="2400" dirty="0"/>
            </a:br>
            <a:r>
              <a:rPr lang="en-US" altLang="zh-CN" sz="2400" dirty="0" err="1"/>
              <a:t>drwx</a:t>
            </a:r>
            <a:r>
              <a:rPr lang="en-US" altLang="zh-CN" sz="2400" dirty="0"/>
              <a:t>―x―x:</a:t>
            </a:r>
            <a:r>
              <a:rPr lang="zh-CN" altLang="en-US" sz="2400" dirty="0"/>
              <a:t>等于数字表示</a:t>
            </a:r>
            <a:r>
              <a:rPr lang="en-US" altLang="zh-CN" sz="2400" dirty="0"/>
              <a:t>711</a:t>
            </a:r>
            <a:r>
              <a:rPr lang="zh-CN" altLang="en-US" sz="2400" dirty="0"/>
              <a:t>。</a:t>
            </a:r>
            <a:br>
              <a:rPr lang="zh-CN" altLang="en-US" sz="2400" dirty="0"/>
            </a:br>
            <a:r>
              <a:rPr lang="en-US" altLang="zh-CN" sz="2400" dirty="0" err="1"/>
              <a:t>drwx</a:t>
            </a:r>
            <a:r>
              <a:rPr lang="en-US" altLang="zh-CN" sz="2400" dirty="0"/>
              <a:t>------:</a:t>
            </a:r>
            <a:r>
              <a:rPr lang="zh-CN" altLang="en-US" sz="2400" dirty="0"/>
              <a:t>等于数字表示</a:t>
            </a:r>
            <a:r>
              <a:rPr lang="en-US" altLang="zh-CN" sz="2400" dirty="0"/>
              <a:t>700</a:t>
            </a:r>
            <a:r>
              <a:rPr lang="zh-CN" altLang="en-US" sz="2400" dirty="0"/>
              <a:t>。</a:t>
            </a: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41723886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39552" y="44624"/>
            <a:ext cx="7313612" cy="5761037"/>
          </a:xfrm>
        </p:spPr>
        <p:txBody>
          <a:bodyPr/>
          <a:lstStyle/>
          <a:p>
            <a:pPr>
              <a:defRPr/>
            </a:pPr>
            <a:r>
              <a:rPr lang="zh-CN" altLang="en-US" dirty="0">
                <a:solidFill>
                  <a:schemeClr val="bg1"/>
                </a:solidFill>
              </a:rPr>
              <a:t>在文本模式下，可执行</a:t>
            </a:r>
            <a:r>
              <a:rPr lang="en-US" altLang="zh-CN" dirty="0" err="1">
                <a:solidFill>
                  <a:schemeClr val="bg1"/>
                </a:solidFill>
              </a:rPr>
              <a:t>chmod</a:t>
            </a:r>
            <a:r>
              <a:rPr lang="zh-CN" altLang="en-US" dirty="0">
                <a:solidFill>
                  <a:schemeClr val="bg1"/>
                </a:solidFill>
              </a:rPr>
              <a:t>命令去改变文件和目录的权限。</a:t>
            </a:r>
            <a:endParaRPr lang="en-US" altLang="zh-CN" dirty="0"/>
          </a:p>
          <a:p>
            <a:pPr>
              <a:defRPr/>
            </a:pPr>
            <a:r>
              <a:rPr lang="zh-CN" altLang="en-US" dirty="0"/>
              <a:t>如：</a:t>
            </a:r>
            <a:endParaRPr lang="en-US" altLang="zh-CN" dirty="0"/>
          </a:p>
          <a:p>
            <a:pPr marL="0" indent="0">
              <a:buFont typeface="Wingdings" pitchFamily="2" charset="2"/>
              <a:buNone/>
              <a:defRPr/>
            </a:pPr>
            <a:r>
              <a:rPr lang="zh-CN" altLang="en-US" sz="1800" dirty="0"/>
              <a:t>可以看到文件</a:t>
            </a:r>
            <a:r>
              <a:rPr lang="en-US" altLang="zh-CN" sz="1800" dirty="0"/>
              <a:t>xx.py</a:t>
            </a:r>
            <a:r>
              <a:rPr lang="zh-CN" altLang="en-US" sz="1800" dirty="0"/>
              <a:t>文件的权限是 </a:t>
            </a:r>
            <a:r>
              <a:rPr lang="en-US" altLang="zh-CN" sz="1800" dirty="0" err="1"/>
              <a:t>rw</a:t>
            </a:r>
            <a:r>
              <a:rPr lang="en-US" altLang="zh-CN" sz="1800" dirty="0"/>
              <a:t>-r--r—</a:t>
            </a:r>
          </a:p>
          <a:p>
            <a:pPr marL="0" indent="0">
              <a:buFont typeface="Wingdings" pitchFamily="2" charset="2"/>
              <a:buNone/>
              <a:defRPr/>
            </a:pPr>
            <a:r>
              <a:rPr lang="zh-CN" altLang="en-US" sz="1800" dirty="0"/>
              <a:t>把这个文件的权限改成</a:t>
            </a:r>
            <a:r>
              <a:rPr lang="en-US" altLang="zh-CN" sz="1800" dirty="0"/>
              <a:t>664</a:t>
            </a:r>
          </a:p>
          <a:p>
            <a:pPr marL="0" indent="0">
              <a:buFont typeface="Wingdings" pitchFamily="2" charset="2"/>
              <a:buNone/>
              <a:defRPr/>
            </a:pPr>
            <a:r>
              <a:rPr lang="zh-CN" altLang="en-US" sz="1800" dirty="0"/>
              <a:t>把这个文件的权限改成</a:t>
            </a:r>
            <a:r>
              <a:rPr lang="en-US" altLang="zh-CN" sz="1800" dirty="0"/>
              <a:t>777</a:t>
            </a:r>
            <a:r>
              <a:rPr lang="zh-CN" altLang="en-US" sz="1800" dirty="0"/>
              <a:t>。执行下面命令</a:t>
            </a:r>
            <a:br>
              <a:rPr lang="zh-CN" altLang="en-US" sz="1800" dirty="0"/>
            </a:br>
            <a:endParaRPr lang="en-GB" altLang="zh-CN" sz="1800" dirty="0"/>
          </a:p>
          <a:p>
            <a:pPr marL="0" indent="0">
              <a:buFont typeface="Wingdings" pitchFamily="2" charset="2"/>
              <a:buNone/>
              <a:defRPr/>
            </a:pPr>
            <a:endParaRPr lang="zh-CN" altLang="en-US" sz="18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973447"/>
            <a:ext cx="8136904" cy="31198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4" name="直接连接符 3"/>
          <p:cNvCxnSpPr/>
          <p:nvPr/>
        </p:nvCxnSpPr>
        <p:spPr bwMode="auto">
          <a:xfrm>
            <a:off x="4139952" y="3426949"/>
            <a:ext cx="792088" cy="0"/>
          </a:xfrm>
          <a:prstGeom prst="line">
            <a:avLst/>
          </a:prstGeom>
          <a:solidFill>
            <a:schemeClr val="accent1"/>
          </a:solidFill>
          <a:ln w="444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" name="直接连接符 5"/>
          <p:cNvCxnSpPr/>
          <p:nvPr/>
        </p:nvCxnSpPr>
        <p:spPr bwMode="auto">
          <a:xfrm>
            <a:off x="755576" y="3714981"/>
            <a:ext cx="1800200" cy="0"/>
          </a:xfrm>
          <a:prstGeom prst="line">
            <a:avLst/>
          </a:prstGeom>
          <a:solidFill>
            <a:schemeClr val="accent1"/>
          </a:solidFill>
          <a:ln w="444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" name="直接连接符 7"/>
          <p:cNvCxnSpPr/>
          <p:nvPr/>
        </p:nvCxnSpPr>
        <p:spPr bwMode="auto">
          <a:xfrm>
            <a:off x="755576" y="4723093"/>
            <a:ext cx="1800200" cy="0"/>
          </a:xfrm>
          <a:prstGeom prst="line">
            <a:avLst/>
          </a:prstGeom>
          <a:solidFill>
            <a:schemeClr val="accent1"/>
          </a:solidFill>
          <a:ln w="444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" name="直接连接符 8"/>
          <p:cNvCxnSpPr/>
          <p:nvPr/>
        </p:nvCxnSpPr>
        <p:spPr bwMode="auto">
          <a:xfrm>
            <a:off x="755576" y="5659197"/>
            <a:ext cx="1800200" cy="0"/>
          </a:xfrm>
          <a:prstGeom prst="line">
            <a:avLst/>
          </a:prstGeom>
          <a:solidFill>
            <a:schemeClr val="accent1"/>
          </a:solidFill>
          <a:ln w="444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85616027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标题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001000" cy="914400"/>
          </a:xfrm>
        </p:spPr>
        <p:txBody>
          <a:bodyPr/>
          <a:lstStyle/>
          <a:p>
            <a:r>
              <a:rPr lang="en-US" altLang="zh-CN" dirty="0"/>
              <a:t>cd</a:t>
            </a:r>
            <a:r>
              <a:rPr lang="zh-CN" altLang="en-US" dirty="0"/>
              <a:t>命令</a:t>
            </a:r>
          </a:p>
        </p:txBody>
      </p:sp>
      <p:sp>
        <p:nvSpPr>
          <p:cNvPr id="37891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功能：转换用户所在的目录。</a:t>
            </a:r>
            <a:r>
              <a:rPr lang="en-US" altLang="zh-CN"/>
              <a:t>cd</a:t>
            </a:r>
            <a:r>
              <a:rPr lang="zh-CN" altLang="en-US"/>
              <a:t>即为 </a:t>
            </a:r>
            <a:r>
              <a:rPr lang="en-US" altLang="zh-CN"/>
              <a:t>change directory</a:t>
            </a:r>
          </a:p>
          <a:p>
            <a:r>
              <a:rPr lang="zh-CN" altLang="en-US"/>
              <a:t>格式：</a:t>
            </a:r>
            <a:r>
              <a:rPr lang="en-US" altLang="zh-CN"/>
              <a:t>cd [</a:t>
            </a:r>
            <a:r>
              <a:rPr lang="zh-CN" altLang="en-US"/>
              <a:t>路径名</a:t>
            </a:r>
            <a:r>
              <a:rPr lang="en-US" altLang="zh-CN"/>
              <a:t>]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89802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>
          <a:xfrm>
            <a:off x="421681" y="188640"/>
            <a:ext cx="8001000" cy="914400"/>
          </a:xfrm>
        </p:spPr>
        <p:txBody>
          <a:bodyPr/>
          <a:lstStyle/>
          <a:p>
            <a:pPr eaLnBrk="1" hangingPunct="1"/>
            <a:r>
              <a:rPr lang="zh-CN" altLang="en-US" dirty="0"/>
              <a:t>目录操作：切换目录</a:t>
            </a:r>
            <a:r>
              <a:rPr lang="en-US" altLang="zh-CN" dirty="0">
                <a:latin typeface="华文中宋" pitchFamily="2" charset="-122"/>
              </a:rPr>
              <a:t>—</a:t>
            </a:r>
            <a:r>
              <a:rPr lang="en-US" altLang="zh-CN" dirty="0"/>
              <a:t> cd</a:t>
            </a:r>
          </a:p>
        </p:txBody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7504" y="1556792"/>
            <a:ext cx="8229600" cy="4525963"/>
          </a:xfrm>
        </p:spPr>
        <p:txBody>
          <a:bodyPr/>
          <a:lstStyle/>
          <a:p>
            <a:pPr lvl="1" eaLnBrk="1" hangingPunct="1"/>
            <a:r>
              <a:rPr lang="zh-CN" altLang="en-US" sz="2400" dirty="0"/>
              <a:t>语法：</a:t>
            </a:r>
            <a:r>
              <a:rPr lang="en-US" altLang="zh-CN" sz="2400" dirty="0"/>
              <a:t>cd  [</a:t>
            </a:r>
            <a:r>
              <a:rPr lang="zh-CN" altLang="en-US" sz="2400" dirty="0"/>
              <a:t>路径</a:t>
            </a:r>
            <a:r>
              <a:rPr lang="en-US" altLang="zh-CN" sz="2400" dirty="0"/>
              <a:t>]</a:t>
            </a:r>
          </a:p>
          <a:p>
            <a:pPr lvl="1" eaLnBrk="1" hangingPunct="1"/>
            <a:r>
              <a:rPr lang="zh-CN" altLang="en-US" sz="2400" dirty="0"/>
              <a:t>例如：</a:t>
            </a:r>
          </a:p>
          <a:p>
            <a:pPr marL="914400" lvl="2" indent="0" eaLnBrk="1" hangingPunct="1">
              <a:buFont typeface="Wingdings" pitchFamily="2" charset="2"/>
              <a:buNone/>
            </a:pPr>
            <a:r>
              <a:rPr lang="en-US" altLang="zh-CN" sz="2000" dirty="0"/>
              <a:t># cd  /</a:t>
            </a:r>
            <a:r>
              <a:rPr lang="en-US" altLang="zh-CN" sz="2000" dirty="0" err="1"/>
              <a:t>usr</a:t>
            </a:r>
            <a:r>
              <a:rPr lang="en-US" altLang="zh-CN" sz="2000" dirty="0"/>
              <a:t>/bin    //</a:t>
            </a:r>
            <a:r>
              <a:rPr lang="zh-CN" altLang="en-US" sz="2000" dirty="0"/>
              <a:t>切换到根目录下的</a:t>
            </a:r>
            <a:r>
              <a:rPr lang="en-US" altLang="zh-CN" sz="2000" dirty="0" err="1"/>
              <a:t>usr</a:t>
            </a:r>
            <a:r>
              <a:rPr lang="en-US" altLang="zh-CN" sz="2000" dirty="0"/>
              <a:t>/bin</a:t>
            </a:r>
            <a:r>
              <a:rPr lang="zh-CN" altLang="en-US" sz="2000" dirty="0"/>
              <a:t>子目录</a:t>
            </a:r>
          </a:p>
          <a:p>
            <a:pPr marL="914400" lvl="2" indent="0" eaLnBrk="1" hangingPunct="1">
              <a:buFont typeface="Wingdings" pitchFamily="2" charset="2"/>
              <a:buNone/>
            </a:pPr>
            <a:r>
              <a:rPr lang="en-US" altLang="zh-CN" sz="2000" dirty="0"/>
              <a:t># cd ..         //</a:t>
            </a:r>
            <a:r>
              <a:rPr lang="zh-CN" altLang="en-US" sz="2000" dirty="0"/>
              <a:t>返回上一级目录</a:t>
            </a:r>
          </a:p>
          <a:p>
            <a:pPr marL="914400" lvl="2" indent="0" eaLnBrk="1" hangingPunct="1">
              <a:buFont typeface="Wingdings" pitchFamily="2" charset="2"/>
              <a:buNone/>
            </a:pPr>
            <a:r>
              <a:rPr lang="en-US" altLang="zh-CN" sz="2000" dirty="0"/>
              <a:t>#cd /            //</a:t>
            </a:r>
            <a:r>
              <a:rPr lang="zh-CN" altLang="en-US" sz="2000" dirty="0"/>
              <a:t>切换根目录</a:t>
            </a:r>
          </a:p>
          <a:p>
            <a:pPr marL="914400" lvl="2" indent="0" eaLnBrk="1" hangingPunct="1">
              <a:buFont typeface="Wingdings" pitchFamily="2" charset="2"/>
              <a:buNone/>
            </a:pPr>
            <a:r>
              <a:rPr lang="en-US" altLang="zh-CN" sz="2000" dirty="0"/>
              <a:t>#cd         //</a:t>
            </a:r>
            <a:r>
              <a:rPr lang="zh-CN" altLang="en-US" sz="2000" dirty="0"/>
              <a:t>不加路径参数，或</a:t>
            </a:r>
            <a:r>
              <a:rPr lang="en-US" altLang="zh-CN" sz="2000" dirty="0"/>
              <a:t>cd ~,</a:t>
            </a:r>
            <a:r>
              <a:rPr lang="zh-CN" altLang="en-US" sz="2000" dirty="0"/>
              <a:t>回到当前用户的主目录</a:t>
            </a:r>
          </a:p>
          <a:p>
            <a:pPr marL="914400" lvl="2" indent="0" eaLnBrk="1" hangingPunct="1">
              <a:buFont typeface="Wingdings" pitchFamily="2" charset="2"/>
              <a:buNone/>
            </a:pPr>
            <a:r>
              <a:rPr lang="en-US" altLang="zh-CN" sz="2000" dirty="0"/>
              <a:t># cd ~   //</a:t>
            </a:r>
            <a:r>
              <a:rPr lang="zh-CN" altLang="en-US" sz="2000" dirty="0"/>
              <a:t>回到当前用户的主目录</a:t>
            </a:r>
          </a:p>
          <a:p>
            <a:pPr marL="914400" lvl="2" indent="0" eaLnBrk="1" hangingPunct="1">
              <a:buFont typeface="Wingdings" pitchFamily="2" charset="2"/>
              <a:buNone/>
            </a:pPr>
            <a:r>
              <a:rPr lang="en-US" altLang="zh-CN" sz="2000" dirty="0"/>
              <a:t># cd -   //</a:t>
            </a:r>
            <a:r>
              <a:rPr lang="zh-CN" altLang="en-US" sz="2000" dirty="0"/>
              <a:t>回到当前目录之前所在的目录</a:t>
            </a:r>
          </a:p>
        </p:txBody>
      </p:sp>
    </p:spTree>
    <p:extLst>
      <p:ext uri="{BB962C8B-B14F-4D97-AF65-F5344CB8AC3E}">
        <p14:creationId xmlns:p14="http://schemas.microsoft.com/office/powerpoint/2010/main" val="5309245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>
          <a:xfrm>
            <a:off x="251520" y="116632"/>
            <a:ext cx="8001000" cy="914400"/>
          </a:xfrm>
        </p:spPr>
        <p:txBody>
          <a:bodyPr/>
          <a:lstStyle/>
          <a:p>
            <a:pPr eaLnBrk="1" hangingPunct="1"/>
            <a:r>
              <a:rPr lang="zh-CN" altLang="en-US"/>
              <a:t>目录操作：切换目录</a:t>
            </a:r>
            <a:r>
              <a:rPr lang="en-US" altLang="zh-CN">
                <a:latin typeface="华文中宋" pitchFamily="2" charset="-122"/>
              </a:rPr>
              <a:t>—</a:t>
            </a:r>
            <a:r>
              <a:rPr lang="en-US" altLang="zh-CN"/>
              <a:t> cd</a:t>
            </a:r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9388" y="2017713"/>
            <a:ext cx="2736850" cy="41148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zh-CN" altLang="en-US" sz="3200" dirty="0"/>
              <a:t>观察切换路径后，左边出现的路径提示变化，也可以</a:t>
            </a:r>
            <a:r>
              <a:rPr lang="zh-CN" altLang="en-US" sz="3200" dirty="0">
                <a:solidFill>
                  <a:srgbClr val="FF0000"/>
                </a:solidFill>
              </a:rPr>
              <a:t>用</a:t>
            </a:r>
            <a:r>
              <a:rPr lang="en-US" altLang="zh-CN" sz="3200" dirty="0">
                <a:solidFill>
                  <a:srgbClr val="FF0000"/>
                </a:solidFill>
              </a:rPr>
              <a:t>ls</a:t>
            </a:r>
            <a:r>
              <a:rPr lang="zh-CN" altLang="en-US" sz="3200" dirty="0">
                <a:solidFill>
                  <a:srgbClr val="FF0000"/>
                </a:solidFill>
              </a:rPr>
              <a:t>显示目录</a:t>
            </a:r>
            <a:r>
              <a:rPr lang="zh-CN" altLang="en-US" sz="3200" dirty="0"/>
              <a:t>下内容</a:t>
            </a:r>
          </a:p>
        </p:txBody>
      </p:sp>
      <p:pic>
        <p:nvPicPr>
          <p:cNvPr id="39940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1196752"/>
            <a:ext cx="5823668" cy="51828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537406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Linux</a:t>
            </a:r>
            <a:r>
              <a:rPr lang="zh-CN" altLang="en-US"/>
              <a:t>命令</a:t>
            </a:r>
          </a:p>
        </p:txBody>
      </p:sp>
      <p:sp>
        <p:nvSpPr>
          <p:cNvPr id="512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altLang="zh-CN"/>
              <a:t>Shell</a:t>
            </a:r>
            <a:r>
              <a:rPr lang="zh-CN" altLang="en-US"/>
              <a:t>程序的启动</a:t>
            </a:r>
            <a:endParaRPr lang="en-US" altLang="zh-CN"/>
          </a:p>
          <a:p>
            <a:pPr algn="just"/>
            <a:r>
              <a:rPr lang="zh-CN" altLang="en-US"/>
              <a:t>命令的格式</a:t>
            </a:r>
          </a:p>
        </p:txBody>
      </p:sp>
    </p:spTree>
    <p:extLst>
      <p:ext uri="{BB962C8B-B14F-4D97-AF65-F5344CB8AC3E}">
        <p14:creationId xmlns:p14="http://schemas.microsoft.com/office/powerpoint/2010/main" val="242389247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标题 1"/>
          <p:cNvSpPr>
            <a:spLocks noGrp="1"/>
          </p:cNvSpPr>
          <p:nvPr>
            <p:ph type="title"/>
          </p:nvPr>
        </p:nvSpPr>
        <p:spPr>
          <a:xfrm>
            <a:off x="457200" y="167444"/>
            <a:ext cx="8001000" cy="914400"/>
          </a:xfrm>
        </p:spPr>
        <p:txBody>
          <a:bodyPr/>
          <a:lstStyle/>
          <a:p>
            <a:r>
              <a:rPr lang="en-US" altLang="zh-CN" dirty="0" err="1"/>
              <a:t>pwd</a:t>
            </a:r>
            <a:r>
              <a:rPr lang="zh-CN" altLang="en-US" dirty="0"/>
              <a:t>命令</a:t>
            </a:r>
          </a:p>
        </p:txBody>
      </p:sp>
      <p:sp>
        <p:nvSpPr>
          <p:cNvPr id="4096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功能：显示当前工作目录的绝对路径</a:t>
            </a:r>
            <a:endParaRPr lang="en-US" altLang="zh-CN"/>
          </a:p>
          <a:p>
            <a:r>
              <a:rPr lang="zh-CN" altLang="en-US"/>
              <a:t>格式：</a:t>
            </a:r>
            <a:r>
              <a:rPr lang="en-US" altLang="zh-CN"/>
              <a:t>pwd</a:t>
            </a:r>
          </a:p>
          <a:p>
            <a:r>
              <a:rPr lang="zh-CN" altLang="en-US"/>
              <a:t>举例：</a:t>
            </a:r>
          </a:p>
        </p:txBody>
      </p:sp>
      <p:pic>
        <p:nvPicPr>
          <p:cNvPr id="4096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2348880"/>
            <a:ext cx="5715000" cy="390048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9777436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标题 1"/>
          <p:cNvSpPr>
            <a:spLocks noGrp="1"/>
          </p:cNvSpPr>
          <p:nvPr>
            <p:ph type="title"/>
          </p:nvPr>
        </p:nvSpPr>
        <p:spPr>
          <a:xfrm>
            <a:off x="486787" y="116632"/>
            <a:ext cx="8001000" cy="914400"/>
          </a:xfrm>
        </p:spPr>
        <p:txBody>
          <a:bodyPr/>
          <a:lstStyle/>
          <a:p>
            <a:r>
              <a:rPr lang="en-US" altLang="zh-CN" dirty="0" err="1"/>
              <a:t>mkdir</a:t>
            </a:r>
            <a:r>
              <a:rPr lang="zh-CN" altLang="en-US" dirty="0"/>
              <a:t>命令</a:t>
            </a:r>
          </a:p>
        </p:txBody>
      </p:sp>
      <p:sp>
        <p:nvSpPr>
          <p:cNvPr id="41987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功能：创建一个新的目录。</a:t>
            </a:r>
            <a:r>
              <a:rPr lang="en-US" altLang="zh-CN"/>
              <a:t>mkdir</a:t>
            </a:r>
            <a:r>
              <a:rPr lang="zh-CN" altLang="en-US"/>
              <a:t>即</a:t>
            </a:r>
            <a:r>
              <a:rPr lang="en-US" altLang="zh-CN"/>
              <a:t>make directory</a:t>
            </a:r>
            <a:r>
              <a:rPr lang="zh-CN" altLang="en-US"/>
              <a:t>。</a:t>
            </a:r>
            <a:endParaRPr lang="en-US" altLang="zh-CN"/>
          </a:p>
          <a:p>
            <a:r>
              <a:rPr lang="zh-CN" altLang="en-US"/>
              <a:t>格式：</a:t>
            </a:r>
            <a:r>
              <a:rPr lang="en-US" altLang="zh-CN"/>
              <a:t>mkdir [</a:t>
            </a:r>
            <a:r>
              <a:rPr lang="zh-CN" altLang="en-US"/>
              <a:t>选项</a:t>
            </a:r>
            <a:r>
              <a:rPr lang="en-US" altLang="zh-CN"/>
              <a:t>] </a:t>
            </a:r>
            <a:r>
              <a:rPr lang="zh-CN" altLang="en-US"/>
              <a:t>目录名</a:t>
            </a:r>
            <a:endParaRPr lang="en-US" altLang="zh-CN"/>
          </a:p>
          <a:p>
            <a:r>
              <a:rPr lang="zh-CN" altLang="en-US"/>
              <a:t>选项：</a:t>
            </a:r>
            <a:endParaRPr lang="en-US" altLang="zh-CN"/>
          </a:p>
          <a:p>
            <a:pPr marL="342900" lvl="2" indent="-342900">
              <a:buSzPct val="70000"/>
            </a:pPr>
            <a:r>
              <a:rPr lang="en-US" altLang="zh-CN" sz="2000">
                <a:solidFill>
                  <a:srgbClr val="FF0000"/>
                </a:solidFill>
              </a:rPr>
              <a:t>mkdir </a:t>
            </a:r>
            <a:r>
              <a:rPr lang="en-US" altLang="zh-CN" sz="2000">
                <a:solidFill>
                  <a:srgbClr val="FF0000"/>
                </a:solidFill>
                <a:latin typeface="Arial" pitchFamily="34" charset="0"/>
              </a:rPr>
              <a:t>–</a:t>
            </a:r>
            <a:r>
              <a:rPr lang="en-US" altLang="zh-CN" sz="2000">
                <a:solidFill>
                  <a:srgbClr val="FF0000"/>
                </a:solidFill>
              </a:rPr>
              <a:t>p grade10/class01</a:t>
            </a:r>
            <a:r>
              <a:rPr lang="en-US" altLang="zh-CN" sz="2000"/>
              <a:t>  </a:t>
            </a:r>
            <a:r>
              <a:rPr lang="en-US" altLang="zh-CN" sz="2000">
                <a:solidFill>
                  <a:srgbClr val="006600"/>
                </a:solidFill>
              </a:rPr>
              <a:t>//</a:t>
            </a:r>
            <a:r>
              <a:rPr lang="zh-CN" altLang="en-US" sz="2000">
                <a:solidFill>
                  <a:srgbClr val="006600"/>
                </a:solidFill>
              </a:rPr>
              <a:t>带参数</a:t>
            </a:r>
            <a:r>
              <a:rPr lang="en-US" altLang="zh-CN" sz="2000">
                <a:solidFill>
                  <a:srgbClr val="006600"/>
                </a:solidFill>
              </a:rPr>
              <a:t>p</a:t>
            </a:r>
            <a:r>
              <a:rPr lang="zh-CN" altLang="en-US" sz="2000">
                <a:solidFill>
                  <a:srgbClr val="006600"/>
                </a:solidFill>
              </a:rPr>
              <a:t>一次可以建立多个目录</a:t>
            </a:r>
          </a:p>
          <a:p>
            <a:endParaRPr lang="zh-CN" altLang="en-US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2253754"/>
              </p:ext>
            </p:extLst>
          </p:nvPr>
        </p:nvGraphicFramePr>
        <p:xfrm>
          <a:off x="1571625" y="4459288"/>
          <a:ext cx="6000750" cy="1597024"/>
        </p:xfrm>
        <a:graphic>
          <a:graphicData uri="http://schemas.openxmlformats.org/drawingml/2006/table">
            <a:tbl>
              <a:tblPr/>
              <a:tblGrid>
                <a:gridCol w="9540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466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2408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ar-SA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选项</a:t>
                      </a:r>
                      <a:endParaRPr kumimoji="0" 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ar-SA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作用</a:t>
                      </a:r>
                      <a:endParaRPr kumimoji="0" 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8858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-m </a:t>
                      </a:r>
                      <a:r>
                        <a:rPr kumimoji="0" lang="ar-SA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权限</a:t>
                      </a:r>
                      <a:endParaRPr kumimoji="0" 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ar-SA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对新建目录设置存取权限。权限</a:t>
                      </a: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777</a:t>
                      </a:r>
                      <a:r>
                        <a:rPr kumimoji="0" lang="ar-SA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，</a:t>
                      </a: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744</a:t>
                      </a:r>
                      <a:r>
                        <a:rPr kumimoji="0" lang="ar-SA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，</a:t>
                      </a: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755</a:t>
                      </a:r>
                      <a:r>
                        <a:rPr kumimoji="0" lang="ar-SA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等</a:t>
                      </a:r>
                      <a:endParaRPr kumimoji="0" 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4083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-p</a:t>
                      </a: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ar-SA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一次性建立多级目录，即以递归形式建立目录</a:t>
                      </a:r>
                      <a:endParaRPr kumimoji="0" 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6142216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mkdir</a:t>
            </a:r>
            <a:r>
              <a:rPr lang="zh-CN" altLang="en-US"/>
              <a:t>命令</a:t>
            </a:r>
          </a:p>
        </p:txBody>
      </p:sp>
      <p:sp>
        <p:nvSpPr>
          <p:cNvPr id="43011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3012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28799"/>
            <a:ext cx="9212389" cy="405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868144" y="4797152"/>
            <a:ext cx="17281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没有参数则不可创建子目录</a:t>
            </a:r>
          </a:p>
        </p:txBody>
      </p:sp>
    </p:spTree>
    <p:extLst>
      <p:ext uri="{BB962C8B-B14F-4D97-AF65-F5344CB8AC3E}">
        <p14:creationId xmlns:p14="http://schemas.microsoft.com/office/powerpoint/2010/main" val="357794974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>
          <a:xfrm>
            <a:off x="323528" y="0"/>
            <a:ext cx="6985000" cy="1462088"/>
          </a:xfrm>
        </p:spPr>
        <p:txBody>
          <a:bodyPr/>
          <a:lstStyle/>
          <a:p>
            <a:pPr eaLnBrk="1" hangingPunct="1"/>
            <a:r>
              <a:rPr lang="zh-CN" altLang="en-US" dirty="0"/>
              <a:t>目录操作：删除目录</a:t>
            </a:r>
            <a:r>
              <a:rPr lang="en-US" altLang="zh-CN" dirty="0">
                <a:latin typeface="华文中宋" pitchFamily="2" charset="-122"/>
              </a:rPr>
              <a:t>—</a:t>
            </a:r>
            <a:r>
              <a:rPr lang="en-US" altLang="zh-CN" dirty="0"/>
              <a:t>rm/</a:t>
            </a:r>
            <a:r>
              <a:rPr lang="en-US" altLang="zh-CN" dirty="0" err="1"/>
              <a:t>rmdir</a:t>
            </a:r>
            <a:endParaRPr lang="en-US" altLang="zh-CN" dirty="0"/>
          </a:p>
        </p:txBody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CN" sz="3600" dirty="0" err="1"/>
              <a:t>rmdir</a:t>
            </a:r>
            <a:r>
              <a:rPr lang="zh-CN" altLang="en-US" sz="3600" dirty="0"/>
              <a:t>和</a:t>
            </a:r>
            <a:r>
              <a:rPr lang="en-US" altLang="zh-CN" sz="3600" dirty="0" err="1"/>
              <a:t>rm</a:t>
            </a:r>
            <a:r>
              <a:rPr lang="zh-CN" altLang="en-US" sz="3600" dirty="0"/>
              <a:t>：删除目录</a:t>
            </a:r>
            <a:r>
              <a:rPr lang="en-US" altLang="zh-CN" sz="3600" dirty="0"/>
              <a:t>(</a:t>
            </a:r>
            <a:r>
              <a:rPr lang="zh-CN" altLang="en-US" sz="3600" dirty="0"/>
              <a:t>或文件</a:t>
            </a:r>
            <a:r>
              <a:rPr lang="en-US" altLang="zh-CN" sz="3600" dirty="0"/>
              <a:t>)</a:t>
            </a:r>
          </a:p>
          <a:p>
            <a:pPr lvl="1" eaLnBrk="1" hangingPunct="1">
              <a:lnSpc>
                <a:spcPct val="90000"/>
              </a:lnSpc>
            </a:pPr>
            <a:r>
              <a:rPr lang="zh-CN" altLang="en-US" sz="2400" dirty="0"/>
              <a:t>语法：</a:t>
            </a:r>
            <a:r>
              <a:rPr lang="en-US" altLang="zh-CN" sz="2400" dirty="0" err="1">
                <a:solidFill>
                  <a:srgbClr val="FF0000"/>
                </a:solidFill>
              </a:rPr>
              <a:t>rmdir</a:t>
            </a:r>
            <a:r>
              <a:rPr lang="en-US" altLang="zh-CN" sz="2400" dirty="0">
                <a:solidFill>
                  <a:srgbClr val="FF0000"/>
                </a:solidFill>
              </a:rPr>
              <a:t> [-p] &lt;</a:t>
            </a:r>
            <a:r>
              <a:rPr lang="zh-CN" altLang="en-US" sz="2400" dirty="0">
                <a:solidFill>
                  <a:srgbClr val="FF0000"/>
                </a:solidFill>
              </a:rPr>
              <a:t>目录名</a:t>
            </a:r>
            <a:r>
              <a:rPr lang="en-US" altLang="zh-CN" sz="2400" dirty="0">
                <a:solidFill>
                  <a:srgbClr val="FF0000"/>
                </a:solidFill>
              </a:rPr>
              <a:t>&gt;</a:t>
            </a:r>
          </a:p>
          <a:p>
            <a:pPr lvl="2" eaLnBrk="1" hangingPunct="1">
              <a:lnSpc>
                <a:spcPct val="90000"/>
              </a:lnSpc>
            </a:pPr>
            <a:r>
              <a:rPr lang="zh-CN" altLang="en-US" sz="2000" dirty="0"/>
              <a:t>说明：</a:t>
            </a:r>
            <a:r>
              <a:rPr lang="en-US" altLang="zh-CN" sz="2000" dirty="0" err="1"/>
              <a:t>rmdir</a:t>
            </a:r>
            <a:r>
              <a:rPr lang="zh-CN" altLang="en-US" sz="2000" dirty="0"/>
              <a:t>作用是删除目录，</a:t>
            </a:r>
            <a:r>
              <a:rPr lang="zh-CN" altLang="en-US" sz="2000" dirty="0">
                <a:solidFill>
                  <a:srgbClr val="FF0000"/>
                </a:solidFill>
              </a:rPr>
              <a:t>但被删除的目录为空时才能用</a:t>
            </a:r>
            <a:r>
              <a:rPr lang="en-US" altLang="zh-CN" sz="2000" dirty="0" err="1">
                <a:solidFill>
                  <a:srgbClr val="FF0000"/>
                </a:solidFill>
              </a:rPr>
              <a:t>rmdir</a:t>
            </a:r>
            <a:r>
              <a:rPr lang="zh-CN" altLang="en-US" sz="2000" dirty="0">
                <a:solidFill>
                  <a:srgbClr val="FF0000"/>
                </a:solidFill>
              </a:rPr>
              <a:t>删除。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zh-CN" sz="2000" dirty="0"/>
              <a:t>-p:</a:t>
            </a:r>
            <a:r>
              <a:rPr lang="zh-CN" altLang="en-US" sz="2000" dirty="0"/>
              <a:t>递归删除目录，当子目录删除后其父目录为空时，也一同被删除。</a:t>
            </a:r>
          </a:p>
          <a:p>
            <a:pPr lvl="1" eaLnBrk="1" hangingPunct="1">
              <a:lnSpc>
                <a:spcPct val="90000"/>
              </a:lnSpc>
            </a:pPr>
            <a:r>
              <a:rPr lang="zh-CN" altLang="en-US" sz="2400" dirty="0"/>
              <a:t>语法：</a:t>
            </a:r>
            <a:r>
              <a:rPr lang="en-US" altLang="zh-CN" sz="2400" dirty="0" err="1"/>
              <a:t>rm</a:t>
            </a:r>
            <a:r>
              <a:rPr lang="en-US" altLang="zh-CN" sz="2400" dirty="0"/>
              <a:t> [-d][-i][-r][-v][-f] </a:t>
            </a:r>
            <a:r>
              <a:rPr lang="zh-CN" altLang="en-US" sz="2400" dirty="0"/>
              <a:t>文件名或目录名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zh-CN" sz="2000" dirty="0"/>
              <a:t>-f</a:t>
            </a:r>
            <a:r>
              <a:rPr lang="zh-CN" altLang="en-US" sz="2000" dirty="0"/>
              <a:t>：强制删除文件，不提示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zh-CN" sz="2000" dirty="0"/>
              <a:t>-i</a:t>
            </a:r>
            <a:r>
              <a:rPr lang="zh-CN" altLang="en-US" sz="2000" dirty="0"/>
              <a:t>：删除每个文件时，先给提示询问用户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zh-CN" sz="2000" dirty="0"/>
              <a:t>-r</a:t>
            </a:r>
            <a:r>
              <a:rPr lang="zh-CN" altLang="en-US" sz="2000" dirty="0"/>
              <a:t>：</a:t>
            </a:r>
            <a:r>
              <a:rPr lang="zh-CN" altLang="en-US" sz="2000" dirty="0">
                <a:solidFill>
                  <a:srgbClr val="FF0000"/>
                </a:solidFill>
              </a:rPr>
              <a:t>删除整个目录，包括文件和子目录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zh-CN" sz="2000" dirty="0"/>
              <a:t>-v</a:t>
            </a:r>
            <a:r>
              <a:rPr lang="zh-CN" altLang="en-US" sz="2000" dirty="0"/>
              <a:t>：显示指令执行过程</a:t>
            </a:r>
            <a:endParaRPr lang="en-US" altLang="zh-CN" sz="2000" dirty="0"/>
          </a:p>
          <a:p>
            <a:pPr lvl="2" eaLnBrk="1" hangingPunct="1">
              <a:lnSpc>
                <a:spcPct val="90000"/>
              </a:lnSpc>
            </a:pPr>
            <a:r>
              <a:rPr lang="en-GB" altLang="zh-CN" sz="2000" dirty="0"/>
              <a:t>-d --directory </a:t>
            </a:r>
            <a:r>
              <a:rPr lang="zh-CN" altLang="en-US" sz="2000" dirty="0"/>
              <a:t>删除可能仍有数据的目录 </a:t>
            </a:r>
            <a:r>
              <a:rPr lang="en-US" altLang="zh-CN" sz="2000" dirty="0"/>
              <a:t>(</a:t>
            </a:r>
            <a:r>
              <a:rPr lang="zh-CN" altLang="en-US" sz="2000" dirty="0"/>
              <a:t>只限超级用户</a:t>
            </a:r>
            <a:r>
              <a:rPr lang="en-US" altLang="zh-CN" sz="2000" dirty="0"/>
              <a:t>)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550511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>
          <a:xfrm>
            <a:off x="684213" y="-100013"/>
            <a:ext cx="7058025" cy="1462088"/>
          </a:xfrm>
        </p:spPr>
        <p:txBody>
          <a:bodyPr/>
          <a:lstStyle/>
          <a:p>
            <a:pPr eaLnBrk="1" hangingPunct="1"/>
            <a:r>
              <a:rPr lang="zh-CN" altLang="en-US"/>
              <a:t>目录操作：删除目录</a:t>
            </a:r>
            <a:r>
              <a:rPr lang="en-US" altLang="zh-CN">
                <a:latin typeface="华文中宋" pitchFamily="2" charset="-122"/>
              </a:rPr>
              <a:t>—</a:t>
            </a:r>
            <a:r>
              <a:rPr lang="en-US" altLang="zh-CN"/>
              <a:t>rm/rmdir</a:t>
            </a:r>
          </a:p>
        </p:txBody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zh-CN" altLang="zh-CN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52" y="1209675"/>
            <a:ext cx="4324350" cy="404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2132856"/>
            <a:ext cx="4317091" cy="2808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" name="直接连接符 2"/>
          <p:cNvCxnSpPr/>
          <p:nvPr/>
        </p:nvCxnSpPr>
        <p:spPr bwMode="auto">
          <a:xfrm>
            <a:off x="1331640" y="1124744"/>
            <a:ext cx="1296144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" name="直接连接符 9"/>
          <p:cNvCxnSpPr/>
          <p:nvPr/>
        </p:nvCxnSpPr>
        <p:spPr bwMode="auto">
          <a:xfrm>
            <a:off x="5670821" y="2708920"/>
            <a:ext cx="1296144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" name="直接连接符 10"/>
          <p:cNvCxnSpPr/>
          <p:nvPr/>
        </p:nvCxnSpPr>
        <p:spPr bwMode="auto">
          <a:xfrm>
            <a:off x="5670821" y="2348880"/>
            <a:ext cx="1296144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" name="直接连接符 11"/>
          <p:cNvCxnSpPr/>
          <p:nvPr/>
        </p:nvCxnSpPr>
        <p:spPr bwMode="auto">
          <a:xfrm>
            <a:off x="5670821" y="3004790"/>
            <a:ext cx="1296144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" name="直接连接符 12"/>
          <p:cNvCxnSpPr/>
          <p:nvPr/>
        </p:nvCxnSpPr>
        <p:spPr bwMode="auto">
          <a:xfrm>
            <a:off x="5856577" y="4149080"/>
            <a:ext cx="1296144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58775767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标题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001000" cy="914400"/>
          </a:xfrm>
        </p:spPr>
        <p:txBody>
          <a:bodyPr/>
          <a:lstStyle/>
          <a:p>
            <a:r>
              <a:rPr lang="en-US" altLang="zh-CN" dirty="0"/>
              <a:t>2.3 </a:t>
            </a:r>
            <a:r>
              <a:rPr lang="zh-CN" altLang="en-US" dirty="0"/>
              <a:t>文件操作的基本命令</a:t>
            </a:r>
          </a:p>
        </p:txBody>
      </p:sp>
      <p:sp>
        <p:nvSpPr>
          <p:cNvPr id="4608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2.3.1 touch</a:t>
            </a:r>
            <a:r>
              <a:rPr lang="zh-CN" altLang="en-US"/>
              <a:t>命令</a:t>
            </a:r>
            <a:endParaRPr lang="en-US" altLang="zh-CN"/>
          </a:p>
          <a:p>
            <a:r>
              <a:rPr lang="en-US" altLang="zh-CN"/>
              <a:t>2.3.2 cat</a:t>
            </a:r>
            <a:r>
              <a:rPr lang="zh-CN" altLang="en-US"/>
              <a:t>命令</a:t>
            </a:r>
            <a:endParaRPr lang="en-US" altLang="zh-CN"/>
          </a:p>
          <a:p>
            <a:r>
              <a:rPr lang="en-US" altLang="zh-CN"/>
              <a:t>2.3.3 cp</a:t>
            </a:r>
            <a:r>
              <a:rPr lang="zh-CN" altLang="en-US"/>
              <a:t>命令</a:t>
            </a:r>
            <a:endParaRPr lang="en-US" altLang="zh-CN"/>
          </a:p>
          <a:p>
            <a:r>
              <a:rPr lang="en-US" altLang="zh-CN"/>
              <a:t>2.2.4 rm</a:t>
            </a:r>
            <a:r>
              <a:rPr lang="zh-CN" altLang="en-US"/>
              <a:t>命令</a:t>
            </a:r>
            <a:endParaRPr lang="en-US" altLang="zh-CN"/>
          </a:p>
          <a:p>
            <a:r>
              <a:rPr lang="en-US" altLang="zh-CN"/>
              <a:t>2.2.5 mv</a:t>
            </a:r>
            <a:r>
              <a:rPr lang="zh-CN" altLang="en-US"/>
              <a:t>命令</a:t>
            </a:r>
            <a:endParaRPr lang="en-US" altLang="zh-CN"/>
          </a:p>
          <a:p>
            <a:r>
              <a:rPr lang="en-US" altLang="zh-CN"/>
              <a:t>2.2.6 chmod</a:t>
            </a:r>
            <a:r>
              <a:rPr lang="zh-CN" altLang="en-US"/>
              <a:t>命令</a:t>
            </a:r>
            <a:endParaRPr lang="en-US" altLang="zh-CN"/>
          </a:p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220948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标题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001000" cy="914400"/>
          </a:xfrm>
        </p:spPr>
        <p:txBody>
          <a:bodyPr/>
          <a:lstStyle/>
          <a:p>
            <a:r>
              <a:rPr lang="en-US" altLang="zh-CN" dirty="0"/>
              <a:t>2.3.1 touch</a:t>
            </a:r>
            <a:r>
              <a:rPr lang="zh-CN" altLang="en-US" dirty="0"/>
              <a:t>命令</a:t>
            </a:r>
          </a:p>
        </p:txBody>
      </p:sp>
      <p:sp>
        <p:nvSpPr>
          <p:cNvPr id="47107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功能：创建文件，如果文件名不存在则创建一个新的空文件，且该文件不包含任何格式，大小为</a:t>
            </a:r>
            <a:r>
              <a:rPr lang="en-US" altLang="zh-CN"/>
              <a:t>0</a:t>
            </a:r>
            <a:r>
              <a:rPr lang="zh-CN" altLang="en-US"/>
              <a:t>字节。</a:t>
            </a:r>
            <a:endParaRPr lang="en-US" altLang="zh-CN"/>
          </a:p>
          <a:p>
            <a:r>
              <a:rPr lang="zh-CN" altLang="en-US"/>
              <a:t>格式：</a:t>
            </a:r>
            <a:r>
              <a:rPr lang="en-US" altLang="zh-CN"/>
              <a:t>touch </a:t>
            </a:r>
            <a:r>
              <a:rPr lang="zh-CN" altLang="en-US"/>
              <a:t>文件名</a:t>
            </a:r>
            <a:endParaRPr lang="en-US" altLang="zh-CN"/>
          </a:p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472688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2.3.1 touch</a:t>
            </a:r>
            <a:r>
              <a:rPr lang="zh-CN" altLang="en-US"/>
              <a:t>命令</a:t>
            </a:r>
          </a:p>
        </p:txBody>
      </p:sp>
      <p:sp>
        <p:nvSpPr>
          <p:cNvPr id="48131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813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268760"/>
            <a:ext cx="8001000" cy="493553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9060466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2.3.2 cat</a:t>
            </a:r>
            <a:r>
              <a:rPr lang="zh-CN" altLang="en-US"/>
              <a:t>命令</a:t>
            </a:r>
          </a:p>
        </p:txBody>
      </p:sp>
      <p:sp>
        <p:nvSpPr>
          <p:cNvPr id="49155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cat</a:t>
            </a:r>
            <a:r>
              <a:rPr lang="zh-CN" altLang="en-US"/>
              <a:t>用法很多。</a:t>
            </a:r>
            <a:r>
              <a:rPr lang="en-US" altLang="zh-CN"/>
              <a:t>cat</a:t>
            </a:r>
            <a:r>
              <a:rPr lang="zh-CN" altLang="en-US"/>
              <a:t>是</a:t>
            </a:r>
            <a:r>
              <a:rPr lang="en-US" altLang="zh-CN"/>
              <a:t>concatenate</a:t>
            </a:r>
            <a:r>
              <a:rPr lang="zh-CN" altLang="en-US"/>
              <a:t>（连锁）的简写。基本作用是合并文件，并在屏幕上显示整个文件的内容。</a:t>
            </a:r>
          </a:p>
        </p:txBody>
      </p:sp>
    </p:spTree>
    <p:extLst>
      <p:ext uri="{BB962C8B-B14F-4D97-AF65-F5344CB8AC3E}">
        <p14:creationId xmlns:p14="http://schemas.microsoft.com/office/powerpoint/2010/main" val="106094678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2.3.2 cat</a:t>
            </a:r>
            <a:r>
              <a:rPr lang="zh-CN" altLang="en-US"/>
              <a:t>命令</a:t>
            </a:r>
          </a:p>
        </p:txBody>
      </p:sp>
      <p:sp>
        <p:nvSpPr>
          <p:cNvPr id="50179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用法</a:t>
            </a:r>
            <a:r>
              <a:rPr lang="en-US" altLang="zh-CN"/>
              <a:t>1</a:t>
            </a:r>
          </a:p>
          <a:p>
            <a:pPr lvl="1"/>
            <a:r>
              <a:rPr lang="zh-CN" altLang="en-US"/>
              <a:t>功能：显示某文件的内容。</a:t>
            </a:r>
            <a:endParaRPr lang="en-US" altLang="zh-CN"/>
          </a:p>
          <a:p>
            <a:pPr lvl="1"/>
            <a:r>
              <a:rPr lang="zh-CN" altLang="en-US"/>
              <a:t>格式：</a:t>
            </a:r>
            <a:r>
              <a:rPr lang="en-US" altLang="zh-CN"/>
              <a:t>cat [</a:t>
            </a:r>
            <a:r>
              <a:rPr lang="zh-CN" altLang="en-US"/>
              <a:t>选项</a:t>
            </a:r>
            <a:r>
              <a:rPr lang="en-US" altLang="zh-CN"/>
              <a:t>] </a:t>
            </a:r>
            <a:r>
              <a:rPr lang="zh-CN" altLang="en-US"/>
              <a:t>文件名</a:t>
            </a:r>
            <a:endParaRPr lang="en-US" altLang="zh-CN"/>
          </a:p>
          <a:p>
            <a:pPr lvl="1"/>
            <a:r>
              <a:rPr lang="zh-CN" altLang="en-US"/>
              <a:t>选项：</a:t>
            </a:r>
          </a:p>
        </p:txBody>
      </p:sp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1571625" y="3929063"/>
          <a:ext cx="7215188" cy="2266952"/>
        </p:xfrm>
        <a:graphic>
          <a:graphicData uri="http://schemas.openxmlformats.org/drawingml/2006/table">
            <a:tbl>
              <a:tblPr/>
              <a:tblGrid>
                <a:gridCol w="752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627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4338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ar-SA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选项</a:t>
                      </a:r>
                      <a:endParaRPr kumimoji="0" 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ar-SA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作用</a:t>
                      </a:r>
                      <a:endParaRPr kumimoji="0" 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4338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-A</a:t>
                      </a:r>
                      <a:endParaRPr kumimoji="0" lang="zh-CN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ar-SA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显示所有字符，包括换行符、制表符及其他非打印字符</a:t>
                      </a:r>
                      <a:endParaRPr kumimoji="0" 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4338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-n</a:t>
                      </a:r>
                      <a:endParaRPr kumimoji="0" lang="zh-CN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ar-SA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对文件中所有的行进行编号并显示行号。</a:t>
                      </a:r>
                      <a:endParaRPr kumimoji="0" 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9599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-b</a:t>
                      </a:r>
                      <a:endParaRPr kumimoji="0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ar-SA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除了空行不编号外，文件中其他行都进行编号并显示行号</a:t>
                      </a:r>
                      <a:endParaRPr kumimoji="0" 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4338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-s</a:t>
                      </a:r>
                      <a:endParaRPr kumimoji="0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ar-SA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将连续的空行压缩为一个空行。</a:t>
                      </a:r>
                      <a:endParaRPr kumimoji="0" 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290281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Shell </a:t>
            </a:r>
            <a:r>
              <a:rPr lang="zh-CN" altLang="en-US"/>
              <a:t>简介 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84150" y="3789040"/>
            <a:ext cx="8775700" cy="2087563"/>
          </a:xfrm>
        </p:spPr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zh-CN" altLang="en-US" sz="2400" dirty="0"/>
              <a:t>既是一种命令语言，又是一种程序设计语言，本身由</a:t>
            </a:r>
            <a:r>
              <a:rPr lang="en-US" altLang="zh-CN" sz="2400" dirty="0"/>
              <a:t>C</a:t>
            </a:r>
            <a:r>
              <a:rPr lang="zh-CN" altLang="en-US" sz="2400" dirty="0"/>
              <a:t>语言开发。一个</a:t>
            </a:r>
            <a:r>
              <a:rPr lang="en-US" altLang="zh-CN" sz="2400" dirty="0"/>
              <a:t>Shell</a:t>
            </a:r>
            <a:r>
              <a:rPr lang="zh-CN" altLang="en-US" sz="2400" dirty="0"/>
              <a:t>程序，称为一个脚本。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en-US" sz="2400" dirty="0"/>
              <a:t>用户 在提示符下输入的命令都由</a:t>
            </a:r>
            <a:r>
              <a:rPr lang="en-US" altLang="zh-CN" sz="2400" dirty="0"/>
              <a:t>Shell</a:t>
            </a:r>
            <a:r>
              <a:rPr lang="zh-CN" altLang="en-US" sz="2400" dirty="0"/>
              <a:t>先解释，然后传给</a:t>
            </a:r>
            <a:r>
              <a:rPr lang="en-US" altLang="zh-CN" sz="2400" dirty="0"/>
              <a:t>Linux</a:t>
            </a:r>
            <a:r>
              <a:rPr lang="zh-CN" altLang="en-US" sz="2400" dirty="0"/>
              <a:t>核心，内核即做出相应的反应。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zh-CN" sz="2400" dirty="0">
                <a:solidFill>
                  <a:srgbClr val="FF0000"/>
                </a:solidFill>
              </a:rPr>
              <a:t>Shell</a:t>
            </a:r>
            <a:r>
              <a:rPr lang="zh-CN" altLang="en-US" sz="2400" dirty="0">
                <a:solidFill>
                  <a:srgbClr val="FF0000"/>
                </a:solidFill>
              </a:rPr>
              <a:t>命令大小写敏感</a:t>
            </a:r>
          </a:p>
          <a:p>
            <a:pPr eaLnBrk="1" hangingPunct="1">
              <a:lnSpc>
                <a:spcPct val="80000"/>
              </a:lnSpc>
            </a:pPr>
            <a:endParaRPr lang="en-US" altLang="zh-CN" sz="2800" dirty="0">
              <a:solidFill>
                <a:schemeClr val="folHlink"/>
              </a:solidFill>
            </a:endParaRPr>
          </a:p>
        </p:txBody>
      </p:sp>
      <p:sp>
        <p:nvSpPr>
          <p:cNvPr id="6148" name="Rectangle 4"/>
          <p:cNvSpPr>
            <a:spLocks noChangeArrowheads="1"/>
          </p:cNvSpPr>
          <p:nvPr/>
        </p:nvSpPr>
        <p:spPr bwMode="auto">
          <a:xfrm>
            <a:off x="395536" y="1484784"/>
            <a:ext cx="4391025" cy="1871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</a:pPr>
            <a:r>
              <a:rPr lang="en-US" altLang="zh-CN" sz="2800" dirty="0">
                <a:ea typeface="华文新魏" pitchFamily="2" charset="-122"/>
              </a:rPr>
              <a:t>Shell</a:t>
            </a:r>
            <a:r>
              <a:rPr lang="zh-CN" altLang="en-US" sz="2800" dirty="0">
                <a:ea typeface="华文新魏" pitchFamily="2" charset="-122"/>
              </a:rPr>
              <a:t>是一个命令解释器，是介于用户和</a:t>
            </a:r>
            <a:r>
              <a:rPr lang="en-US" altLang="zh-CN" sz="2800" dirty="0">
                <a:ea typeface="华文新魏" pitchFamily="2" charset="-122"/>
              </a:rPr>
              <a:t>Linux</a:t>
            </a:r>
            <a:r>
              <a:rPr lang="zh-CN" altLang="en-US" sz="2800" dirty="0">
                <a:ea typeface="华文新魏" pitchFamily="2" charset="-122"/>
              </a:rPr>
              <a:t>操作系统内核之间的一个中间层（接口）；</a:t>
            </a:r>
            <a:endParaRPr lang="zh-CN" altLang="en-US" sz="2800" dirty="0">
              <a:solidFill>
                <a:schemeClr val="folHlink"/>
              </a:solidFill>
              <a:ea typeface="华文新魏" pitchFamily="2" charset="-122"/>
            </a:endParaRPr>
          </a:p>
        </p:txBody>
      </p:sp>
      <p:grpSp>
        <p:nvGrpSpPr>
          <p:cNvPr id="6149" name="Group 5"/>
          <p:cNvGrpSpPr>
            <a:grpSpLocks/>
          </p:cNvGrpSpPr>
          <p:nvPr/>
        </p:nvGrpSpPr>
        <p:grpSpPr bwMode="auto">
          <a:xfrm>
            <a:off x="5292080" y="1561014"/>
            <a:ext cx="2971800" cy="1981200"/>
            <a:chOff x="2520" y="8148"/>
            <a:chExt cx="4680" cy="3120"/>
          </a:xfrm>
        </p:grpSpPr>
        <p:sp>
          <p:nvSpPr>
            <p:cNvPr id="6150" name="Oval 6"/>
            <p:cNvSpPr>
              <a:spLocks noChangeArrowheads="1"/>
            </p:cNvSpPr>
            <p:nvPr/>
          </p:nvSpPr>
          <p:spPr bwMode="auto">
            <a:xfrm>
              <a:off x="2520" y="8148"/>
              <a:ext cx="4680" cy="3120"/>
            </a:xfrm>
            <a:prstGeom prst="ellipse">
              <a:avLst/>
            </a:prstGeom>
            <a:solidFill>
              <a:srgbClr val="FFCC99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algn="just"/>
              <a:endParaRPr lang="en-US" altLang="zh-CN" sz="1000">
                <a:latin typeface="Times New Roman" pitchFamily="18" charset="0"/>
              </a:endParaRPr>
            </a:p>
            <a:p>
              <a:pPr algn="just"/>
              <a:endParaRPr lang="en-US" altLang="zh-CN" sz="1000">
                <a:latin typeface="Times New Roman" pitchFamily="18" charset="0"/>
              </a:endParaRPr>
            </a:p>
            <a:p>
              <a:pPr algn="just"/>
              <a:endParaRPr lang="en-US" altLang="zh-CN" sz="1000">
                <a:latin typeface="Times New Roman" pitchFamily="18" charset="0"/>
              </a:endParaRPr>
            </a:p>
            <a:p>
              <a:pPr algn="just"/>
              <a:endParaRPr lang="en-US" altLang="zh-CN" sz="1000">
                <a:latin typeface="Times New Roman" pitchFamily="18" charset="0"/>
              </a:endParaRPr>
            </a:p>
            <a:p>
              <a:pPr algn="just"/>
              <a:endParaRPr lang="en-US" altLang="zh-CN" sz="1000">
                <a:latin typeface="Times New Roman" pitchFamily="18" charset="0"/>
              </a:endParaRPr>
            </a:p>
            <a:p>
              <a:pPr algn="just"/>
              <a:endParaRPr lang="en-US" altLang="zh-CN" sz="1000">
                <a:latin typeface="Times New Roman" pitchFamily="18" charset="0"/>
              </a:endParaRPr>
            </a:p>
            <a:p>
              <a:pPr algn="just"/>
              <a:endParaRPr lang="en-US" altLang="zh-CN" sz="1000">
                <a:latin typeface="Times New Roman" pitchFamily="18" charset="0"/>
              </a:endParaRPr>
            </a:p>
            <a:p>
              <a:pPr algn="just"/>
              <a:endParaRPr lang="en-US" altLang="zh-CN" sz="1000">
                <a:latin typeface="Times New Roman" pitchFamily="18" charset="0"/>
              </a:endParaRPr>
            </a:p>
            <a:p>
              <a:pPr algn="just"/>
              <a:r>
                <a:rPr lang="zh-CN" altLang="en-US" sz="1000">
                  <a:latin typeface="Times New Roman" pitchFamily="18" charset="0"/>
                </a:rPr>
                <a:t>用户命令行输入</a:t>
              </a:r>
              <a:endParaRPr lang="zh-CN" altLang="en-US"/>
            </a:p>
          </p:txBody>
        </p:sp>
        <p:sp>
          <p:nvSpPr>
            <p:cNvPr id="6151" name="Oval 7"/>
            <p:cNvSpPr>
              <a:spLocks noChangeArrowheads="1"/>
            </p:cNvSpPr>
            <p:nvPr/>
          </p:nvSpPr>
          <p:spPr bwMode="auto">
            <a:xfrm>
              <a:off x="2880" y="8304"/>
              <a:ext cx="3960" cy="2184"/>
            </a:xfrm>
            <a:prstGeom prst="ellipse">
              <a:avLst/>
            </a:prstGeom>
            <a:solidFill>
              <a:srgbClr val="CC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algn="just"/>
              <a:endParaRPr lang="en-US" altLang="zh-CN" sz="1000">
                <a:latin typeface="Times New Roman" pitchFamily="18" charset="0"/>
              </a:endParaRPr>
            </a:p>
            <a:p>
              <a:pPr algn="just"/>
              <a:endParaRPr lang="en-US" altLang="zh-CN" sz="1000">
                <a:latin typeface="Times New Roman" pitchFamily="18" charset="0"/>
              </a:endParaRPr>
            </a:p>
            <a:p>
              <a:pPr algn="just"/>
              <a:endParaRPr lang="en-US" altLang="zh-CN" sz="1000">
                <a:latin typeface="Times New Roman" pitchFamily="18" charset="0"/>
              </a:endParaRPr>
            </a:p>
            <a:p>
              <a:pPr algn="just"/>
              <a:endParaRPr lang="en-US" altLang="zh-CN" sz="1000">
                <a:latin typeface="Times New Roman" pitchFamily="18" charset="0"/>
              </a:endParaRPr>
            </a:p>
            <a:p>
              <a:pPr algn="just"/>
              <a:r>
                <a:rPr lang="en-US" altLang="zh-CN" sz="1000">
                  <a:latin typeface="Times New Roman" pitchFamily="18" charset="0"/>
                </a:rPr>
                <a:t>SHELL</a:t>
              </a:r>
              <a:r>
                <a:rPr lang="zh-CN" altLang="en-US" sz="1000">
                  <a:latin typeface="Times New Roman" pitchFamily="18" charset="0"/>
                </a:rPr>
                <a:t>层</a:t>
              </a:r>
            </a:p>
            <a:p>
              <a:endParaRPr lang="en-US" altLang="zh-CN"/>
            </a:p>
          </p:txBody>
        </p:sp>
        <p:sp>
          <p:nvSpPr>
            <p:cNvPr id="6152" name="Oval 8"/>
            <p:cNvSpPr>
              <a:spLocks noChangeArrowheads="1"/>
            </p:cNvSpPr>
            <p:nvPr/>
          </p:nvSpPr>
          <p:spPr bwMode="auto">
            <a:xfrm>
              <a:off x="4140" y="8460"/>
              <a:ext cx="2160" cy="1404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algn="just"/>
              <a:endParaRPr lang="en-US" altLang="zh-CN" sz="1000">
                <a:latin typeface="Times New Roman" pitchFamily="18" charset="0"/>
              </a:endParaRPr>
            </a:p>
            <a:p>
              <a:pPr algn="just"/>
              <a:endParaRPr lang="en-US" altLang="zh-CN" sz="1000">
                <a:latin typeface="Times New Roman" pitchFamily="18" charset="0"/>
              </a:endParaRPr>
            </a:p>
            <a:p>
              <a:pPr algn="just"/>
              <a:endParaRPr lang="en-US" altLang="zh-CN" sz="1000">
                <a:latin typeface="Times New Roman" pitchFamily="18" charset="0"/>
              </a:endParaRPr>
            </a:p>
            <a:p>
              <a:pPr algn="just"/>
              <a:r>
                <a:rPr lang="en-US" altLang="zh-CN" sz="1000">
                  <a:latin typeface="Times New Roman" pitchFamily="18" charset="0"/>
                </a:rPr>
                <a:t>LINUX</a:t>
              </a:r>
              <a:r>
                <a:rPr lang="zh-CN" altLang="en-US" sz="1000">
                  <a:latin typeface="Times New Roman" pitchFamily="18" charset="0"/>
                </a:rPr>
                <a:t>内核</a:t>
              </a:r>
              <a:endParaRPr lang="zh-CN" altLang="en-US"/>
            </a:p>
          </p:txBody>
        </p:sp>
        <p:sp>
          <p:nvSpPr>
            <p:cNvPr id="6153" name="Oval 9"/>
            <p:cNvSpPr>
              <a:spLocks noChangeArrowheads="1"/>
            </p:cNvSpPr>
            <p:nvPr/>
          </p:nvSpPr>
          <p:spPr bwMode="auto">
            <a:xfrm>
              <a:off x="4860" y="8616"/>
              <a:ext cx="1260" cy="780"/>
            </a:xfrm>
            <a:prstGeom prst="ellipse">
              <a:avLst/>
            </a:prstGeom>
            <a:solidFill>
              <a:srgbClr val="99CC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algn="just"/>
              <a:r>
                <a:rPr lang="zh-CN" altLang="en-US" sz="1000">
                  <a:latin typeface="Times New Roman" pitchFamily="18" charset="0"/>
                </a:rPr>
                <a:t>硬件</a:t>
              </a:r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94549922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2.3.2 cat</a:t>
            </a:r>
            <a:r>
              <a:rPr lang="zh-CN" altLang="en-US"/>
              <a:t>命令</a:t>
            </a:r>
          </a:p>
        </p:txBody>
      </p:sp>
      <p:sp>
        <p:nvSpPr>
          <p:cNvPr id="51203" name="内容占位符 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4525963"/>
          </a:xfrm>
        </p:spPr>
        <p:txBody>
          <a:bodyPr/>
          <a:lstStyle/>
          <a:p>
            <a:r>
              <a:rPr lang="zh-CN" altLang="en-US"/>
              <a:t>用法</a:t>
            </a:r>
            <a:r>
              <a:rPr lang="en-US" altLang="zh-CN"/>
              <a:t>1</a:t>
            </a:r>
          </a:p>
          <a:p>
            <a:pPr lvl="1"/>
            <a:r>
              <a:rPr lang="zh-CN" altLang="en-US"/>
              <a:t>举例：</a:t>
            </a:r>
            <a:r>
              <a:rPr lang="en-US" altLang="zh-CN"/>
              <a:t>cat hello.txt</a:t>
            </a:r>
            <a:endParaRPr lang="zh-CN" altLang="en-US"/>
          </a:p>
        </p:txBody>
      </p:sp>
      <p:pic>
        <p:nvPicPr>
          <p:cNvPr id="5120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7375" y="2526631"/>
            <a:ext cx="6526213" cy="407193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85951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2.3.2 cat</a:t>
            </a:r>
            <a:r>
              <a:rPr lang="zh-CN" altLang="en-US"/>
              <a:t>命令</a:t>
            </a:r>
          </a:p>
        </p:txBody>
      </p:sp>
      <p:sp>
        <p:nvSpPr>
          <p:cNvPr id="52227" name="内容占位符 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4525963"/>
          </a:xfrm>
        </p:spPr>
        <p:txBody>
          <a:bodyPr/>
          <a:lstStyle/>
          <a:p>
            <a:r>
              <a:rPr lang="zh-CN" altLang="en-US"/>
              <a:t>用法</a:t>
            </a:r>
            <a:r>
              <a:rPr lang="en-US" altLang="zh-CN"/>
              <a:t>1</a:t>
            </a:r>
          </a:p>
          <a:p>
            <a:pPr lvl="1"/>
            <a:r>
              <a:rPr lang="zh-CN" altLang="en-US"/>
              <a:t>举例：</a:t>
            </a:r>
            <a:r>
              <a:rPr lang="en-US" altLang="zh-CN"/>
              <a:t>cat –n hello.txt</a:t>
            </a:r>
            <a:endParaRPr lang="zh-CN" altLang="en-US"/>
          </a:p>
        </p:txBody>
      </p:sp>
      <p:pic>
        <p:nvPicPr>
          <p:cNvPr id="5222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0250" y="2526631"/>
            <a:ext cx="6605588" cy="407193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1766427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2.3.2 cat</a:t>
            </a:r>
            <a:r>
              <a:rPr lang="zh-CN" altLang="en-US"/>
              <a:t>命令</a:t>
            </a:r>
          </a:p>
        </p:txBody>
      </p:sp>
      <p:sp>
        <p:nvSpPr>
          <p:cNvPr id="53251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用法</a:t>
            </a:r>
            <a:r>
              <a:rPr lang="en-US" altLang="zh-CN"/>
              <a:t>1</a:t>
            </a:r>
          </a:p>
          <a:p>
            <a:pPr lvl="1"/>
            <a:r>
              <a:rPr lang="zh-CN" altLang="en-US"/>
              <a:t>如果按页显示，可输入命令</a:t>
            </a:r>
            <a:endParaRPr lang="en-US" altLang="zh-CN"/>
          </a:p>
          <a:p>
            <a:pPr lvl="1">
              <a:buFont typeface="Wingdings" pitchFamily="2" charset="2"/>
              <a:buNone/>
            </a:pPr>
            <a:r>
              <a:rPr lang="en-US" altLang="zh-CN"/>
              <a:t>   cat filename.txt | ls</a:t>
            </a:r>
          </a:p>
          <a:p>
            <a:pPr lvl="1"/>
            <a:r>
              <a:rPr lang="zh-CN" altLang="en-US"/>
              <a:t>在一个命令中执行显示多个文件的内容，可以用“；”隔开。</a:t>
            </a:r>
            <a:endParaRPr lang="en-US" altLang="zh-CN"/>
          </a:p>
          <a:p>
            <a:pPr lvl="1">
              <a:buFont typeface="Wingdings" pitchFamily="2" charset="2"/>
              <a:buNone/>
            </a:pPr>
            <a:r>
              <a:rPr lang="en-US" altLang="zh-CN"/>
              <a:t>   cat </a:t>
            </a:r>
            <a:r>
              <a:rPr lang="zh-CN" altLang="en-US"/>
              <a:t>文件名</a:t>
            </a:r>
            <a:r>
              <a:rPr lang="en-US" altLang="zh-CN"/>
              <a:t>1</a:t>
            </a:r>
            <a:r>
              <a:rPr lang="zh-CN" altLang="en-US"/>
              <a:t>；文件名</a:t>
            </a:r>
            <a:r>
              <a:rPr lang="en-US" altLang="zh-CN"/>
              <a:t>2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461887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2.3.2 cat</a:t>
            </a:r>
            <a:r>
              <a:rPr lang="zh-CN" altLang="en-US"/>
              <a:t>命令</a:t>
            </a:r>
          </a:p>
        </p:txBody>
      </p:sp>
      <p:sp>
        <p:nvSpPr>
          <p:cNvPr id="54275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用法</a:t>
            </a:r>
            <a:r>
              <a:rPr lang="en-US" altLang="zh-CN"/>
              <a:t>2</a:t>
            </a:r>
          </a:p>
          <a:p>
            <a:pPr lvl="1"/>
            <a:r>
              <a:rPr lang="zh-CN" altLang="en-US"/>
              <a:t>功能：重复刚刚输入的行，即显示标准输入内容。</a:t>
            </a:r>
            <a:endParaRPr lang="en-US" altLang="zh-CN"/>
          </a:p>
          <a:p>
            <a:pPr lvl="1"/>
            <a:r>
              <a:rPr lang="zh-CN" altLang="en-US"/>
              <a:t>格式：</a:t>
            </a:r>
            <a:r>
              <a:rPr lang="en-US" altLang="zh-CN"/>
              <a:t>cat</a:t>
            </a:r>
          </a:p>
          <a:p>
            <a:pPr lvl="1"/>
            <a:r>
              <a:rPr lang="zh-CN" altLang="en-US"/>
              <a:t>说明：</a:t>
            </a:r>
            <a:r>
              <a:rPr lang="zh-CN" altLang="en-US">
                <a:solidFill>
                  <a:srgbClr val="FF0000"/>
                </a:solidFill>
              </a:rPr>
              <a:t>该用法命令后没有任何选项和参数</a:t>
            </a:r>
            <a:r>
              <a:rPr lang="zh-CN" altLang="en-US"/>
              <a:t>。用户输入一行，回车后，</a:t>
            </a:r>
            <a:r>
              <a:rPr lang="en-US" altLang="zh-CN"/>
              <a:t>cat</a:t>
            </a:r>
            <a:r>
              <a:rPr lang="zh-CN" altLang="en-US"/>
              <a:t>就显示一行相同的内容。当用户结束输入后，可以按</a:t>
            </a:r>
            <a:r>
              <a:rPr lang="en-US" altLang="zh-CN"/>
              <a:t>Ctrl+D</a:t>
            </a:r>
            <a:r>
              <a:rPr lang="zh-CN" altLang="en-US"/>
              <a:t>键退出，回到命令提示符下。</a:t>
            </a:r>
          </a:p>
        </p:txBody>
      </p:sp>
    </p:spTree>
    <p:extLst>
      <p:ext uri="{BB962C8B-B14F-4D97-AF65-F5344CB8AC3E}">
        <p14:creationId xmlns:p14="http://schemas.microsoft.com/office/powerpoint/2010/main" val="52555196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2.3.2 cat</a:t>
            </a:r>
            <a:r>
              <a:rPr lang="zh-CN" altLang="en-US"/>
              <a:t>命令</a:t>
            </a:r>
          </a:p>
        </p:txBody>
      </p:sp>
      <p:sp>
        <p:nvSpPr>
          <p:cNvPr id="55299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用法</a:t>
            </a:r>
            <a:r>
              <a:rPr lang="en-US" altLang="zh-CN"/>
              <a:t>3</a:t>
            </a:r>
          </a:p>
          <a:p>
            <a:pPr lvl="1"/>
            <a:r>
              <a:rPr lang="zh-CN" altLang="en-US"/>
              <a:t>功能：制作一个新文件，使用重导向。</a:t>
            </a:r>
            <a:endParaRPr lang="en-US" altLang="zh-CN"/>
          </a:p>
          <a:p>
            <a:pPr lvl="1"/>
            <a:r>
              <a:rPr lang="zh-CN" altLang="en-US"/>
              <a:t>格式：</a:t>
            </a:r>
            <a:r>
              <a:rPr lang="en-US" altLang="zh-CN"/>
              <a:t>cat &gt; </a:t>
            </a:r>
            <a:r>
              <a:rPr lang="zh-CN" altLang="en-US"/>
              <a:t>新文件名</a:t>
            </a:r>
            <a:endParaRPr lang="en-US" altLang="zh-CN"/>
          </a:p>
          <a:p>
            <a:pPr lvl="1"/>
            <a:r>
              <a:rPr lang="zh-CN" altLang="en-US"/>
              <a:t>说明：“</a:t>
            </a:r>
            <a:r>
              <a:rPr lang="en-US" altLang="zh-CN"/>
              <a:t>&gt;</a:t>
            </a:r>
            <a:r>
              <a:rPr lang="zh-CN" altLang="en-US"/>
              <a:t>”是重导向的符合。代表把键盘 输入的信息重导向输入到新文件中。内容输入结束后，按</a:t>
            </a:r>
            <a:r>
              <a:rPr lang="en-US" altLang="zh-CN"/>
              <a:t>Ctrl+D</a:t>
            </a:r>
            <a:r>
              <a:rPr lang="zh-CN" altLang="en-US"/>
              <a:t>键，退出新文件的制作。</a:t>
            </a:r>
          </a:p>
        </p:txBody>
      </p:sp>
    </p:spTree>
    <p:extLst>
      <p:ext uri="{BB962C8B-B14F-4D97-AF65-F5344CB8AC3E}">
        <p14:creationId xmlns:p14="http://schemas.microsoft.com/office/powerpoint/2010/main" val="8389268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2.3.2 cat</a:t>
            </a:r>
            <a:r>
              <a:rPr lang="zh-CN" altLang="en-US"/>
              <a:t>命令</a:t>
            </a:r>
          </a:p>
        </p:txBody>
      </p:sp>
      <p:sp>
        <p:nvSpPr>
          <p:cNvPr id="5632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用法</a:t>
            </a:r>
            <a:r>
              <a:rPr lang="en-US" altLang="zh-CN"/>
              <a:t>3</a:t>
            </a:r>
            <a:endParaRPr lang="zh-CN" altLang="en-US"/>
          </a:p>
        </p:txBody>
      </p:sp>
      <p:pic>
        <p:nvPicPr>
          <p:cNvPr id="5632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7313" y="2286000"/>
            <a:ext cx="7416800" cy="45720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2345399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2.3.2 cat</a:t>
            </a:r>
            <a:r>
              <a:rPr lang="zh-CN" altLang="en-US"/>
              <a:t>命令</a:t>
            </a:r>
          </a:p>
        </p:txBody>
      </p:sp>
      <p:sp>
        <p:nvSpPr>
          <p:cNvPr id="57347" name="内容占位符 2"/>
          <p:cNvSpPr>
            <a:spLocks noGrp="1"/>
          </p:cNvSpPr>
          <p:nvPr>
            <p:ph idx="1"/>
          </p:nvPr>
        </p:nvSpPr>
        <p:spPr>
          <a:xfrm>
            <a:off x="1357313" y="1857375"/>
            <a:ext cx="7313612" cy="4114800"/>
          </a:xfrm>
        </p:spPr>
        <p:txBody>
          <a:bodyPr/>
          <a:lstStyle/>
          <a:p>
            <a:r>
              <a:rPr lang="zh-CN" altLang="en-US"/>
              <a:t>用法</a:t>
            </a:r>
            <a:r>
              <a:rPr lang="en-US" altLang="zh-CN"/>
              <a:t>4</a:t>
            </a:r>
          </a:p>
          <a:p>
            <a:pPr lvl="1"/>
            <a:r>
              <a:rPr lang="zh-CN" altLang="en-US"/>
              <a:t>功能：实现文件的合并。</a:t>
            </a:r>
            <a:endParaRPr lang="en-US" altLang="zh-CN"/>
          </a:p>
          <a:p>
            <a:pPr lvl="1"/>
            <a:r>
              <a:rPr lang="zh-CN" altLang="en-US"/>
              <a:t>格式：</a:t>
            </a:r>
            <a:r>
              <a:rPr lang="en-US" altLang="zh-CN"/>
              <a:t>cat </a:t>
            </a:r>
            <a:r>
              <a:rPr lang="zh-CN" altLang="en-US"/>
              <a:t>文件</a:t>
            </a:r>
            <a:r>
              <a:rPr lang="en-US" altLang="zh-CN"/>
              <a:t>1 </a:t>
            </a:r>
            <a:r>
              <a:rPr lang="zh-CN" altLang="en-US"/>
              <a:t>文件名</a:t>
            </a:r>
            <a:r>
              <a:rPr lang="en-US" altLang="zh-CN"/>
              <a:t>2 &gt; </a:t>
            </a:r>
            <a:r>
              <a:rPr lang="zh-CN" altLang="en-US"/>
              <a:t>文件名</a:t>
            </a:r>
            <a:r>
              <a:rPr lang="en-US" altLang="zh-CN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409838229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2.3.2 cat</a:t>
            </a:r>
            <a:r>
              <a:rPr lang="zh-CN" altLang="en-US"/>
              <a:t>命令</a:t>
            </a:r>
          </a:p>
        </p:txBody>
      </p:sp>
      <p:sp>
        <p:nvSpPr>
          <p:cNvPr id="58371" name="内容占位符 2"/>
          <p:cNvSpPr>
            <a:spLocks noGrp="1"/>
          </p:cNvSpPr>
          <p:nvPr>
            <p:ph idx="1"/>
          </p:nvPr>
        </p:nvSpPr>
        <p:spPr>
          <a:xfrm>
            <a:off x="323528" y="1124744"/>
            <a:ext cx="7313612" cy="4114800"/>
          </a:xfrm>
        </p:spPr>
        <p:txBody>
          <a:bodyPr/>
          <a:lstStyle/>
          <a:p>
            <a:r>
              <a:rPr lang="zh-CN" altLang="en-US" dirty="0"/>
              <a:t>用法</a:t>
            </a:r>
            <a:r>
              <a:rPr lang="en-US" altLang="zh-CN" dirty="0"/>
              <a:t>4</a:t>
            </a:r>
          </a:p>
        </p:txBody>
      </p:sp>
      <p:pic>
        <p:nvPicPr>
          <p:cNvPr id="5837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844824"/>
            <a:ext cx="6715125" cy="454977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742487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2.3.2 cat</a:t>
            </a:r>
            <a:r>
              <a:rPr lang="zh-CN" altLang="en-US"/>
              <a:t>命令</a:t>
            </a:r>
          </a:p>
        </p:txBody>
      </p:sp>
      <p:sp>
        <p:nvSpPr>
          <p:cNvPr id="59395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用法</a:t>
            </a:r>
            <a:r>
              <a:rPr lang="en-US" altLang="zh-CN"/>
              <a:t>5</a:t>
            </a:r>
          </a:p>
          <a:p>
            <a:pPr lvl="1"/>
            <a:r>
              <a:rPr lang="zh-CN" altLang="en-US"/>
              <a:t>功能：给文件追加内容。</a:t>
            </a:r>
            <a:endParaRPr lang="en-US" altLang="zh-CN"/>
          </a:p>
          <a:p>
            <a:pPr lvl="1"/>
            <a:r>
              <a:rPr lang="zh-CN" altLang="en-US"/>
              <a:t>格式：</a:t>
            </a:r>
            <a:r>
              <a:rPr lang="en-US" altLang="zh-CN"/>
              <a:t>cat </a:t>
            </a:r>
            <a:r>
              <a:rPr lang="zh-CN" altLang="en-US"/>
              <a:t>文件名</a:t>
            </a:r>
            <a:r>
              <a:rPr lang="en-US" altLang="zh-CN"/>
              <a:t>2 &gt;&gt; </a:t>
            </a:r>
            <a:r>
              <a:rPr lang="zh-CN" altLang="en-US"/>
              <a:t>文件名</a:t>
            </a:r>
            <a:r>
              <a:rPr lang="en-US" altLang="zh-CN"/>
              <a:t>1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789211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2.3.2 cat</a:t>
            </a:r>
            <a:r>
              <a:rPr lang="zh-CN" altLang="en-US"/>
              <a:t>命令</a:t>
            </a:r>
          </a:p>
        </p:txBody>
      </p:sp>
      <p:sp>
        <p:nvSpPr>
          <p:cNvPr id="60419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用法</a:t>
            </a:r>
            <a:r>
              <a:rPr lang="en-US" altLang="zh-CN"/>
              <a:t>5</a:t>
            </a:r>
          </a:p>
        </p:txBody>
      </p:sp>
      <p:pic>
        <p:nvPicPr>
          <p:cNvPr id="6042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3063" y="2286000"/>
            <a:ext cx="6429375" cy="44465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84092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395536" y="116632"/>
            <a:ext cx="8001000" cy="914400"/>
          </a:xfrm>
        </p:spPr>
        <p:txBody>
          <a:bodyPr/>
          <a:lstStyle/>
          <a:p>
            <a:pPr eaLnBrk="1" hangingPunct="1"/>
            <a:r>
              <a:rPr lang="en-US" altLang="zh-CN" dirty="0"/>
              <a:t>Shell </a:t>
            </a:r>
            <a:r>
              <a:rPr lang="zh-CN" altLang="en-US" dirty="0"/>
              <a:t>类型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84150" y="1340768"/>
            <a:ext cx="8775700" cy="4840287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zh-CN" sz="2800" dirty="0" err="1">
                <a:solidFill>
                  <a:srgbClr val="FF0000"/>
                </a:solidFill>
              </a:rPr>
              <a:t>Bsh</a:t>
            </a:r>
            <a:r>
              <a:rPr lang="en-US" altLang="zh-CN" sz="2800" dirty="0">
                <a:solidFill>
                  <a:srgbClr val="FF0000"/>
                </a:solidFill>
              </a:rPr>
              <a:t> (Bourne Shell)</a:t>
            </a:r>
            <a:r>
              <a:rPr lang="zh-CN" altLang="en-US" sz="2800" dirty="0">
                <a:solidFill>
                  <a:srgbClr val="FF0000"/>
                </a:solidFill>
              </a:rPr>
              <a:t>：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zh-CN" sz="1800" dirty="0"/>
              <a:t>UNIX</a:t>
            </a:r>
            <a:r>
              <a:rPr lang="zh-CN" altLang="en-US" sz="1800" dirty="0"/>
              <a:t>最初使用的</a:t>
            </a:r>
            <a:r>
              <a:rPr lang="en-US" altLang="zh-CN" sz="1800" dirty="0"/>
              <a:t>Shell</a:t>
            </a:r>
            <a:r>
              <a:rPr lang="zh-CN" altLang="en-US" sz="1800" dirty="0"/>
              <a:t>，在每种</a:t>
            </a:r>
            <a:r>
              <a:rPr lang="en-US" altLang="zh-CN" sz="1800" dirty="0"/>
              <a:t>UNIX</a:t>
            </a:r>
            <a:r>
              <a:rPr lang="zh-CN" altLang="en-US" sz="1800" dirty="0"/>
              <a:t>上都适用</a:t>
            </a:r>
            <a:r>
              <a:rPr lang="en-US" altLang="zh-CN" sz="1800" dirty="0"/>
              <a:t>,</a:t>
            </a:r>
            <a:r>
              <a:rPr lang="zh-CN" altLang="en-US" sz="1800" dirty="0"/>
              <a:t>适合于</a:t>
            </a:r>
            <a:r>
              <a:rPr lang="en-US" altLang="zh-CN" sz="1800" dirty="0"/>
              <a:t>Shell</a:t>
            </a:r>
            <a:r>
              <a:rPr lang="zh-CN" altLang="en-US" sz="1800" dirty="0"/>
              <a:t>编程，但在处理与用户的交互方面不如其他，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2800" dirty="0">
                <a:solidFill>
                  <a:srgbClr val="FF0000"/>
                </a:solidFill>
              </a:rPr>
              <a:t>Bash (Bourne Again Shell )</a:t>
            </a:r>
            <a:r>
              <a:rPr lang="zh-CN" altLang="en-US" sz="2800" dirty="0">
                <a:solidFill>
                  <a:srgbClr val="FF0000"/>
                </a:solidFill>
              </a:rPr>
              <a:t>：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zh-CN" sz="1800" dirty="0"/>
              <a:t>Linux</a:t>
            </a:r>
            <a:r>
              <a:rPr lang="zh-CN" altLang="en-US" sz="1800" dirty="0"/>
              <a:t>操作系统默认的</a:t>
            </a:r>
            <a:r>
              <a:rPr lang="en-US" altLang="zh-CN" sz="1800" dirty="0"/>
              <a:t>Shell,</a:t>
            </a:r>
            <a:r>
              <a:rPr lang="zh-CN" altLang="en-US" sz="1800" dirty="0"/>
              <a:t>是</a:t>
            </a:r>
            <a:r>
              <a:rPr lang="en-US" altLang="zh-CN" sz="1800" dirty="0"/>
              <a:t>Bourne Shell</a:t>
            </a:r>
            <a:r>
              <a:rPr lang="zh-CN" altLang="en-US" sz="1800" dirty="0"/>
              <a:t>的扩展，简称</a:t>
            </a:r>
            <a:r>
              <a:rPr lang="en-US" altLang="zh-CN" sz="1800" dirty="0"/>
              <a:t>Bash,</a:t>
            </a:r>
            <a:r>
              <a:rPr lang="zh-CN" altLang="en-US" sz="1800" dirty="0"/>
              <a:t>与</a:t>
            </a:r>
            <a:r>
              <a:rPr lang="en-US" altLang="zh-CN" sz="1800" dirty="0"/>
              <a:t>Bourne Shell</a:t>
            </a:r>
            <a:r>
              <a:rPr lang="zh-CN" altLang="en-US" sz="1800" dirty="0"/>
              <a:t>完全向后兼容，并在其基础上增加了很多特性，提供命令补全、命令编辑和命令历史表等功能，还包括了很多</a:t>
            </a:r>
            <a:r>
              <a:rPr lang="en-US" altLang="zh-CN" sz="1800" dirty="0"/>
              <a:t>C Shell</a:t>
            </a:r>
            <a:r>
              <a:rPr lang="zh-CN" altLang="en-US" sz="1800" dirty="0"/>
              <a:t>和</a:t>
            </a:r>
            <a:r>
              <a:rPr lang="en-US" altLang="zh-CN" sz="1800" dirty="0"/>
              <a:t>Kore Shell</a:t>
            </a:r>
            <a:r>
              <a:rPr lang="zh-CN" altLang="en-US" sz="1800" dirty="0"/>
              <a:t>中的优点，有强大的编程接口，同时又有很友好的用户界面。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2800" dirty="0" err="1">
                <a:solidFill>
                  <a:srgbClr val="FF0000"/>
                </a:solidFill>
              </a:rPr>
              <a:t>csh</a:t>
            </a:r>
            <a:r>
              <a:rPr lang="en-US" altLang="zh-CN" sz="2800" dirty="0">
                <a:solidFill>
                  <a:srgbClr val="FF0000"/>
                </a:solidFill>
              </a:rPr>
              <a:t>( C Shell)</a:t>
            </a:r>
            <a:r>
              <a:rPr lang="zh-CN" altLang="en-US" sz="2800" dirty="0">
                <a:solidFill>
                  <a:srgbClr val="FF0000"/>
                </a:solidFill>
              </a:rPr>
              <a:t>：</a:t>
            </a:r>
          </a:p>
          <a:p>
            <a:pPr lvl="1" eaLnBrk="1" hangingPunct="1">
              <a:lnSpc>
                <a:spcPct val="80000"/>
              </a:lnSpc>
            </a:pPr>
            <a:r>
              <a:rPr lang="zh-CN" altLang="en-US" sz="1800" dirty="0"/>
              <a:t>比</a:t>
            </a:r>
            <a:r>
              <a:rPr lang="en-US" altLang="zh-CN" sz="1800" dirty="0"/>
              <a:t>Bourne Shell</a:t>
            </a:r>
            <a:r>
              <a:rPr lang="zh-CN" altLang="en-US" sz="1800" dirty="0"/>
              <a:t>更适合于编程的</a:t>
            </a:r>
            <a:r>
              <a:rPr lang="en-US" altLang="zh-CN" sz="1800" dirty="0"/>
              <a:t>Shell</a:t>
            </a:r>
            <a:r>
              <a:rPr lang="zh-CN" altLang="en-US" sz="1800" dirty="0"/>
              <a:t>，语法与</a:t>
            </a:r>
            <a:r>
              <a:rPr lang="en-US" altLang="zh-CN" sz="1800" dirty="0"/>
              <a:t>C</a:t>
            </a:r>
            <a:r>
              <a:rPr lang="zh-CN" altLang="en-US" sz="1800" dirty="0"/>
              <a:t>语言很相似。扩展版</a:t>
            </a:r>
            <a:r>
              <a:rPr lang="en-US" altLang="zh-CN" sz="1800" dirty="0" err="1"/>
              <a:t>Tcsh</a:t>
            </a:r>
            <a:r>
              <a:rPr lang="zh-CN" altLang="en-US" sz="1800" dirty="0"/>
              <a:t>有编程单词补全、拼写校正、历史命令替换、作业控制等功能。它不仅与</a:t>
            </a:r>
            <a:r>
              <a:rPr lang="en-US" altLang="zh-CN" sz="1800" dirty="0"/>
              <a:t>Bash Shell</a:t>
            </a:r>
            <a:r>
              <a:rPr lang="zh-CN" altLang="en-US" sz="1800" dirty="0"/>
              <a:t>的提示符兼容，而且还提供比</a:t>
            </a:r>
            <a:r>
              <a:rPr lang="en-US" altLang="zh-CN" sz="1800" dirty="0"/>
              <a:t>Bash Shell</a:t>
            </a:r>
            <a:r>
              <a:rPr lang="zh-CN" altLang="en-US" sz="1800" dirty="0"/>
              <a:t>更多的提示符参数。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2800" dirty="0" err="1">
                <a:solidFill>
                  <a:srgbClr val="FF0000"/>
                </a:solidFill>
              </a:rPr>
              <a:t>ksh</a:t>
            </a:r>
            <a:r>
              <a:rPr lang="en-US" altLang="zh-CN" sz="2800" dirty="0">
                <a:solidFill>
                  <a:srgbClr val="FF0000"/>
                </a:solidFill>
              </a:rPr>
              <a:t> (Korn Shell)</a:t>
            </a:r>
            <a:r>
              <a:rPr lang="zh-CN" altLang="en-US" sz="2800" dirty="0">
                <a:solidFill>
                  <a:srgbClr val="FF0000"/>
                </a:solidFill>
              </a:rPr>
              <a:t>：</a:t>
            </a:r>
          </a:p>
          <a:p>
            <a:pPr lvl="1" eaLnBrk="1" hangingPunct="1">
              <a:lnSpc>
                <a:spcPct val="80000"/>
              </a:lnSpc>
            </a:pPr>
            <a:r>
              <a:rPr lang="zh-CN" altLang="en-US" sz="1800" dirty="0"/>
              <a:t>集合了 </a:t>
            </a:r>
            <a:r>
              <a:rPr lang="en-US" altLang="zh-CN" sz="1800" dirty="0"/>
              <a:t>C Shell </a:t>
            </a:r>
            <a:r>
              <a:rPr lang="zh-CN" altLang="en-US" sz="1800" dirty="0"/>
              <a:t>和</a:t>
            </a:r>
            <a:r>
              <a:rPr lang="en-US" altLang="zh-CN" sz="1800" dirty="0"/>
              <a:t>Bourne Shell</a:t>
            </a:r>
            <a:r>
              <a:rPr lang="zh-CN" altLang="en-US" sz="1800" dirty="0"/>
              <a:t>的优点，并且和</a:t>
            </a:r>
            <a:r>
              <a:rPr lang="en-US" altLang="zh-CN" sz="1800" dirty="0"/>
              <a:t>Bourne Shell</a:t>
            </a:r>
            <a:r>
              <a:rPr lang="zh-CN" altLang="en-US" sz="1800" dirty="0"/>
              <a:t>完全兼容。其扩展本</a:t>
            </a:r>
            <a:r>
              <a:rPr lang="en-US" altLang="zh-CN" sz="1800" dirty="0" err="1"/>
              <a:t>pdksh</a:t>
            </a:r>
            <a:r>
              <a:rPr lang="zh-CN" altLang="en-US" sz="1800" dirty="0"/>
              <a:t>支持任务控制，还可以在命令行上挂起、后台执行、唤醒或终止程序。</a:t>
            </a:r>
          </a:p>
          <a:p>
            <a:pPr eaLnBrk="1" hangingPunct="1">
              <a:lnSpc>
                <a:spcPct val="80000"/>
              </a:lnSpc>
            </a:pPr>
            <a:endParaRPr lang="en-US" altLang="zh-CN" sz="1800" dirty="0"/>
          </a:p>
        </p:txBody>
      </p:sp>
    </p:spTree>
    <p:extLst>
      <p:ext uri="{BB962C8B-B14F-4D97-AF65-F5344CB8AC3E}">
        <p14:creationId xmlns:p14="http://schemas.microsoft.com/office/powerpoint/2010/main" val="85405400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2.3.3 cp</a:t>
            </a:r>
            <a:r>
              <a:rPr lang="zh-CN" altLang="en-US"/>
              <a:t>命令</a:t>
            </a:r>
          </a:p>
        </p:txBody>
      </p:sp>
      <p:sp>
        <p:nvSpPr>
          <p:cNvPr id="61443" name="内容占位符 2"/>
          <p:cNvSpPr>
            <a:spLocks noGrp="1"/>
          </p:cNvSpPr>
          <p:nvPr>
            <p:ph idx="1"/>
          </p:nvPr>
        </p:nvSpPr>
        <p:spPr>
          <a:xfrm>
            <a:off x="467544" y="1340768"/>
            <a:ext cx="8229600" cy="4525963"/>
          </a:xfrm>
        </p:spPr>
        <p:txBody>
          <a:bodyPr/>
          <a:lstStyle/>
          <a:p>
            <a:r>
              <a:rPr lang="zh-CN" altLang="en-US" dirty="0"/>
              <a:t>功能：实现文件复制。</a:t>
            </a:r>
            <a:r>
              <a:rPr lang="en-US" altLang="zh-CN" dirty="0" err="1"/>
              <a:t>cp</a:t>
            </a:r>
            <a:r>
              <a:rPr lang="zh-CN" altLang="en-US" dirty="0"/>
              <a:t>是</a:t>
            </a:r>
            <a:r>
              <a:rPr lang="en-US" altLang="zh-CN" dirty="0"/>
              <a:t>copy</a:t>
            </a:r>
            <a:r>
              <a:rPr lang="zh-CN" altLang="en-US" dirty="0"/>
              <a:t>缩写。</a:t>
            </a:r>
            <a:endParaRPr lang="en-US" altLang="zh-CN" dirty="0"/>
          </a:p>
          <a:p>
            <a:r>
              <a:rPr lang="zh-CN" altLang="en-US" dirty="0"/>
              <a:t>格式：</a:t>
            </a:r>
            <a:r>
              <a:rPr lang="en-US" altLang="zh-CN" dirty="0" err="1"/>
              <a:t>cp</a:t>
            </a:r>
            <a:r>
              <a:rPr lang="en-US" altLang="zh-CN" dirty="0"/>
              <a:t> [</a:t>
            </a:r>
            <a:r>
              <a:rPr lang="zh-CN" altLang="en-US" dirty="0"/>
              <a:t>选项</a:t>
            </a:r>
            <a:r>
              <a:rPr lang="en-US" altLang="zh-CN" dirty="0"/>
              <a:t>] &lt;</a:t>
            </a:r>
            <a:r>
              <a:rPr lang="zh-CN" altLang="en-US" dirty="0"/>
              <a:t>源文件</a:t>
            </a:r>
            <a:r>
              <a:rPr lang="en-US" altLang="zh-CN" dirty="0"/>
              <a:t>&gt; &lt;</a:t>
            </a:r>
            <a:r>
              <a:rPr lang="zh-CN" altLang="en-US" dirty="0"/>
              <a:t>目标</a:t>
            </a:r>
            <a:r>
              <a:rPr lang="en-US" altLang="zh-CN" dirty="0"/>
              <a:t>&gt;</a:t>
            </a:r>
          </a:p>
          <a:p>
            <a:r>
              <a:rPr lang="zh-CN" altLang="en-US" dirty="0"/>
              <a:t>选项：</a:t>
            </a:r>
            <a:r>
              <a:rPr lang="en-US" altLang="zh-CN" dirty="0"/>
              <a:t>-i </a:t>
            </a:r>
            <a:r>
              <a:rPr lang="zh-CN" altLang="en-US" dirty="0"/>
              <a:t>表示以安全询问的方式进行源文件的复制。</a:t>
            </a:r>
            <a:endParaRPr lang="en-US" altLang="zh-CN" dirty="0"/>
          </a:p>
          <a:p>
            <a:r>
              <a:rPr lang="zh-CN" altLang="en-US" dirty="0"/>
              <a:t>说明：</a:t>
            </a:r>
            <a:r>
              <a:rPr lang="en-US" altLang="zh-CN" dirty="0" err="1"/>
              <a:t>cp</a:t>
            </a:r>
            <a:r>
              <a:rPr lang="zh-CN" altLang="en-US" dirty="0"/>
              <a:t>命令格式中的目标可以是目标路径，也可以是目标路径下的文件名。如果为目标路径，即把源文件复制到目标路径中，文件名不变。如果为目标路径下的文件名，即以文件重命令实现实现文件的复制。</a:t>
            </a:r>
          </a:p>
        </p:txBody>
      </p:sp>
    </p:spTree>
    <p:extLst>
      <p:ext uri="{BB962C8B-B14F-4D97-AF65-F5344CB8AC3E}">
        <p14:creationId xmlns:p14="http://schemas.microsoft.com/office/powerpoint/2010/main" val="414715460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2.3.3 cp</a:t>
            </a:r>
            <a:r>
              <a:rPr lang="zh-CN" altLang="en-US"/>
              <a:t>命令</a:t>
            </a:r>
          </a:p>
        </p:txBody>
      </p:sp>
      <p:sp>
        <p:nvSpPr>
          <p:cNvPr id="62467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246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196752"/>
            <a:ext cx="7358062" cy="507523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2745371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2.3.3 cp</a:t>
            </a:r>
            <a:r>
              <a:rPr lang="zh-CN" altLang="en-US" dirty="0"/>
              <a:t>命令</a:t>
            </a:r>
            <a:r>
              <a:rPr lang="en-US" altLang="zh-CN" dirty="0"/>
              <a:t>(</a:t>
            </a:r>
            <a:r>
              <a:rPr lang="zh-CN" altLang="en-US" dirty="0"/>
              <a:t>复制时改名）</a:t>
            </a:r>
          </a:p>
        </p:txBody>
      </p:sp>
      <p:sp>
        <p:nvSpPr>
          <p:cNvPr id="63491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349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268760"/>
            <a:ext cx="7429500" cy="50800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8865470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2.3.3 cp</a:t>
            </a:r>
            <a:r>
              <a:rPr lang="zh-CN" altLang="en-US"/>
              <a:t>命令</a:t>
            </a:r>
          </a:p>
        </p:txBody>
      </p:sp>
      <p:sp>
        <p:nvSpPr>
          <p:cNvPr id="64515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451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207973"/>
            <a:ext cx="7776864" cy="531041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3011837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2.3.3 cp</a:t>
            </a:r>
            <a:r>
              <a:rPr lang="zh-CN" altLang="en-US"/>
              <a:t>命令</a:t>
            </a:r>
          </a:p>
        </p:txBody>
      </p:sp>
      <p:sp>
        <p:nvSpPr>
          <p:cNvPr id="65539" name="内容占位符 2"/>
          <p:cNvSpPr>
            <a:spLocks noGrp="1"/>
          </p:cNvSpPr>
          <p:nvPr>
            <p:ph idx="1"/>
          </p:nvPr>
        </p:nvSpPr>
        <p:spPr>
          <a:xfrm>
            <a:off x="1043608" y="1268760"/>
            <a:ext cx="7313612" cy="4114800"/>
          </a:xfrm>
        </p:spPr>
        <p:txBody>
          <a:bodyPr/>
          <a:lstStyle/>
          <a:p>
            <a:r>
              <a:rPr lang="zh-CN" altLang="en-US" sz="2400" dirty="0"/>
              <a:t>功能：实现目录复制。</a:t>
            </a:r>
            <a:endParaRPr lang="en-US" altLang="zh-CN" sz="2400" dirty="0"/>
          </a:p>
          <a:p>
            <a:r>
              <a:rPr lang="zh-CN" altLang="en-US" sz="2400" dirty="0"/>
              <a:t>格式：</a:t>
            </a:r>
            <a:r>
              <a:rPr lang="en-US" altLang="zh-CN" sz="2400" dirty="0" err="1"/>
              <a:t>cp</a:t>
            </a:r>
            <a:r>
              <a:rPr lang="en-US" altLang="zh-CN" sz="2400" dirty="0"/>
              <a:t> [</a:t>
            </a:r>
            <a:r>
              <a:rPr lang="zh-CN" altLang="en-US" sz="2400" dirty="0"/>
              <a:t>选项</a:t>
            </a:r>
            <a:r>
              <a:rPr lang="en-US" altLang="zh-CN" sz="2400" dirty="0"/>
              <a:t>] &lt;</a:t>
            </a:r>
            <a:r>
              <a:rPr lang="zh-CN" altLang="en-US" sz="2400" dirty="0"/>
              <a:t>源目录</a:t>
            </a:r>
            <a:r>
              <a:rPr lang="en-US" altLang="zh-CN" sz="2400" dirty="0"/>
              <a:t>&gt; &lt;</a:t>
            </a:r>
            <a:r>
              <a:rPr lang="zh-CN" altLang="en-US" sz="2400" dirty="0"/>
              <a:t>目标目录</a:t>
            </a:r>
            <a:r>
              <a:rPr lang="en-US" altLang="zh-CN" sz="2400" dirty="0"/>
              <a:t>&gt;</a:t>
            </a:r>
          </a:p>
          <a:p>
            <a:r>
              <a:rPr lang="zh-CN" altLang="en-US" sz="2400" dirty="0"/>
              <a:t>选项：</a:t>
            </a:r>
            <a:r>
              <a:rPr lang="en-US" altLang="zh-CN" sz="2400" dirty="0">
                <a:solidFill>
                  <a:srgbClr val="FF0000"/>
                </a:solidFill>
              </a:rPr>
              <a:t>-r </a:t>
            </a:r>
            <a:r>
              <a:rPr lang="zh-CN" altLang="en-US" sz="2400" dirty="0">
                <a:solidFill>
                  <a:srgbClr val="FF0000"/>
                </a:solidFill>
              </a:rPr>
              <a:t>表示递归</a:t>
            </a:r>
            <a:r>
              <a:rPr lang="zh-CN" altLang="en-US" sz="2400" dirty="0"/>
              <a:t>，一个一个地复制所有指定的文件和目录非常麻烦，这个选项会复制整个目录树、子目录及其它。</a:t>
            </a:r>
            <a:endParaRPr lang="en-US" altLang="zh-CN" sz="2400" dirty="0"/>
          </a:p>
          <a:p>
            <a:r>
              <a:rPr lang="zh-CN" altLang="en-US" dirty="0"/>
              <a:t>举例：</a:t>
            </a:r>
            <a:r>
              <a:rPr lang="en-US" altLang="zh-CN" dirty="0"/>
              <a:t> </a:t>
            </a:r>
          </a:p>
          <a:p>
            <a:pPr>
              <a:buFont typeface="Wingdings" pitchFamily="2" charset="2"/>
              <a:buNone/>
            </a:pPr>
            <a:r>
              <a:rPr lang="zh-CN" altLang="en-US" sz="2400" dirty="0"/>
              <a:t>（</a:t>
            </a:r>
            <a:r>
              <a:rPr lang="en-US" altLang="zh-CN" sz="2400" dirty="0"/>
              <a:t>1</a:t>
            </a:r>
            <a:r>
              <a:rPr lang="zh-CN" altLang="en-US" sz="2400" dirty="0"/>
              <a:t>）</a:t>
            </a:r>
            <a:r>
              <a:rPr lang="en-US" altLang="zh-CN" sz="2400" dirty="0" err="1"/>
              <a:t>cp</a:t>
            </a:r>
            <a:r>
              <a:rPr lang="en-US" altLang="zh-CN" sz="2400" dirty="0"/>
              <a:t> –r /home/</a:t>
            </a:r>
            <a:r>
              <a:rPr lang="en-US" altLang="zh-CN" sz="2400" dirty="0" err="1"/>
              <a:t>ubuntu</a:t>
            </a:r>
            <a:r>
              <a:rPr lang="en-US" altLang="zh-CN" sz="2400" dirty="0"/>
              <a:t>     /home/ubuntu1</a:t>
            </a:r>
          </a:p>
          <a:p>
            <a:pPr>
              <a:buFont typeface="Wingdings" pitchFamily="2" charset="2"/>
              <a:buNone/>
            </a:pPr>
            <a:r>
              <a:rPr lang="zh-CN" altLang="en-US" sz="2400" dirty="0"/>
              <a:t>（</a:t>
            </a:r>
            <a:r>
              <a:rPr lang="en-US" altLang="zh-CN" sz="2400" dirty="0"/>
              <a:t>2</a:t>
            </a:r>
            <a:r>
              <a:rPr lang="zh-CN" altLang="en-US" sz="2400" dirty="0"/>
              <a:t>）</a:t>
            </a:r>
            <a:r>
              <a:rPr lang="en-US" altLang="zh-CN" sz="2400" dirty="0" err="1"/>
              <a:t>cp</a:t>
            </a:r>
            <a:r>
              <a:rPr lang="en-US" altLang="zh-CN" sz="2400" dirty="0"/>
              <a:t> –r /home/</a:t>
            </a:r>
            <a:r>
              <a:rPr lang="en-US" altLang="zh-CN" sz="2400" dirty="0" err="1"/>
              <a:t>ubuntu</a:t>
            </a:r>
            <a:r>
              <a:rPr lang="en-US" altLang="zh-CN" sz="2400" dirty="0"/>
              <a:t>/    /home/ubuntu1</a:t>
            </a:r>
          </a:p>
          <a:p>
            <a:pPr>
              <a:buFont typeface="Wingdings" pitchFamily="2" charset="2"/>
              <a:buNone/>
            </a:pPr>
            <a:r>
              <a:rPr lang="zh-CN" altLang="en-US" sz="2400" dirty="0"/>
              <a:t>（</a:t>
            </a:r>
            <a:r>
              <a:rPr lang="en-US" altLang="zh-CN" sz="2400" dirty="0"/>
              <a:t>3</a:t>
            </a:r>
            <a:r>
              <a:rPr lang="zh-CN" altLang="en-US" sz="2400" dirty="0"/>
              <a:t>）</a:t>
            </a:r>
            <a:r>
              <a:rPr lang="en-US" altLang="zh-CN" sz="2400" dirty="0" err="1"/>
              <a:t>cp</a:t>
            </a:r>
            <a:r>
              <a:rPr lang="en-US" altLang="zh-CN" sz="2400" dirty="0"/>
              <a:t> –r /home/</a:t>
            </a:r>
            <a:r>
              <a:rPr lang="en-US" altLang="zh-CN" sz="2400" dirty="0" err="1"/>
              <a:t>ubuntu</a:t>
            </a:r>
            <a:r>
              <a:rPr lang="en-US" altLang="zh-CN" sz="2400" dirty="0"/>
              <a:t>/*   /home/ubuntu1</a:t>
            </a:r>
          </a:p>
          <a:p>
            <a:pPr>
              <a:buFont typeface="Wingdings" pitchFamily="2" charset="2"/>
              <a:buNone/>
            </a:pPr>
            <a:r>
              <a:rPr lang="zh-CN" altLang="en-US" sz="2400" dirty="0"/>
              <a:t>注释</a:t>
            </a:r>
            <a:r>
              <a:rPr lang="zh-CN" altLang="en-US" sz="2400" dirty="0">
                <a:sym typeface="Wingdings" pitchFamily="2" charset="2"/>
              </a:rPr>
              <a:t>：（</a:t>
            </a:r>
            <a:r>
              <a:rPr lang="en-US" altLang="zh-CN" sz="2400" dirty="0">
                <a:sym typeface="Wingdings" pitchFamily="2" charset="2"/>
              </a:rPr>
              <a:t>1</a:t>
            </a:r>
            <a:r>
              <a:rPr lang="zh-CN" altLang="en-US" sz="2400" dirty="0">
                <a:sym typeface="Wingdings" pitchFamily="2" charset="2"/>
              </a:rPr>
              <a:t>）、（</a:t>
            </a:r>
            <a:r>
              <a:rPr lang="en-US" altLang="zh-CN" sz="2400" dirty="0">
                <a:sym typeface="Wingdings" pitchFamily="2" charset="2"/>
              </a:rPr>
              <a:t>2</a:t>
            </a:r>
            <a:r>
              <a:rPr lang="zh-CN" altLang="en-US" sz="2400" dirty="0">
                <a:sym typeface="Wingdings" pitchFamily="2" charset="2"/>
              </a:rPr>
              <a:t>）等价，将</a:t>
            </a:r>
            <a:r>
              <a:rPr lang="en-US" altLang="zh-CN" sz="2400" dirty="0" err="1">
                <a:solidFill>
                  <a:srgbClr val="FF0000"/>
                </a:solidFill>
              </a:rPr>
              <a:t>ubuntu</a:t>
            </a:r>
            <a:r>
              <a:rPr lang="zh-CN" altLang="en-US" sz="2400" dirty="0">
                <a:solidFill>
                  <a:srgbClr val="FF0000"/>
                </a:solidFill>
              </a:rPr>
              <a:t>目录</a:t>
            </a:r>
            <a:r>
              <a:rPr lang="zh-CN" altLang="en-US" sz="2400" dirty="0"/>
              <a:t>以及子目录和文件拷贝到</a:t>
            </a:r>
            <a:r>
              <a:rPr lang="en-US" altLang="zh-CN" sz="2400" dirty="0"/>
              <a:t>ubuntu1</a:t>
            </a:r>
            <a:r>
              <a:rPr lang="zh-CN" altLang="en-US" sz="2400" dirty="0"/>
              <a:t>下。（</a:t>
            </a:r>
            <a:r>
              <a:rPr lang="en-US" altLang="zh-CN" sz="2400" dirty="0"/>
              <a:t>3</a:t>
            </a:r>
            <a:r>
              <a:rPr lang="zh-CN" altLang="en-US" sz="2400" dirty="0"/>
              <a:t>）</a:t>
            </a:r>
            <a:r>
              <a:rPr lang="zh-CN" altLang="en-US" sz="2400" dirty="0">
                <a:solidFill>
                  <a:srgbClr val="FF0000"/>
                </a:solidFill>
                <a:sym typeface="Wingdings" pitchFamily="2" charset="2"/>
              </a:rPr>
              <a:t>将</a:t>
            </a:r>
            <a:r>
              <a:rPr lang="en-US" altLang="zh-CN" sz="2400" dirty="0" err="1">
                <a:solidFill>
                  <a:srgbClr val="FF0000"/>
                </a:solidFill>
              </a:rPr>
              <a:t>ubuntu</a:t>
            </a:r>
            <a:r>
              <a:rPr lang="zh-CN" altLang="en-US" sz="2400" dirty="0">
                <a:solidFill>
                  <a:srgbClr val="FF0000"/>
                </a:solidFill>
              </a:rPr>
              <a:t>目录下</a:t>
            </a:r>
            <a:r>
              <a:rPr lang="zh-CN" altLang="en-US" sz="2400" dirty="0"/>
              <a:t>的子目录和文件拷贝到</a:t>
            </a:r>
            <a:r>
              <a:rPr lang="en-US" altLang="zh-CN" sz="2400" dirty="0"/>
              <a:t>ubuntu1</a:t>
            </a:r>
            <a:r>
              <a:rPr lang="zh-CN" altLang="en-US" sz="2400" dirty="0"/>
              <a:t>下。</a:t>
            </a:r>
            <a:endParaRPr lang="en-US" altLang="zh-CN" sz="2400" dirty="0"/>
          </a:p>
          <a:p>
            <a:pPr>
              <a:buFont typeface="Wingdings" pitchFamily="2" charset="2"/>
              <a:buNone/>
            </a:pPr>
            <a:endParaRPr lang="zh-CN" altLang="en-US" dirty="0"/>
          </a:p>
          <a:p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8701406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19" y="260648"/>
            <a:ext cx="8465953" cy="1944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235" y="2276872"/>
            <a:ext cx="7459117" cy="42994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6980910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2.3.5 mv</a:t>
            </a:r>
            <a:r>
              <a:rPr lang="zh-CN" altLang="en-US"/>
              <a:t>命令</a:t>
            </a:r>
          </a:p>
        </p:txBody>
      </p:sp>
      <p:sp>
        <p:nvSpPr>
          <p:cNvPr id="72707" name="内容占位符 2"/>
          <p:cNvSpPr>
            <a:spLocks noGrp="1"/>
          </p:cNvSpPr>
          <p:nvPr>
            <p:ph idx="1"/>
          </p:nvPr>
        </p:nvSpPr>
        <p:spPr>
          <a:xfrm>
            <a:off x="539552" y="1268760"/>
            <a:ext cx="8229600" cy="4525963"/>
          </a:xfrm>
        </p:spPr>
        <p:txBody>
          <a:bodyPr/>
          <a:lstStyle/>
          <a:p>
            <a:r>
              <a:rPr lang="zh-CN" altLang="en-US" sz="2400" dirty="0"/>
              <a:t>功能：实现文件的移动或</a:t>
            </a:r>
            <a:r>
              <a:rPr lang="zh-CN" altLang="en-US" sz="2400" dirty="0">
                <a:solidFill>
                  <a:srgbClr val="FF0000"/>
                </a:solidFill>
              </a:rPr>
              <a:t>重命名</a:t>
            </a:r>
            <a:r>
              <a:rPr lang="zh-CN" altLang="en-US" sz="2400" dirty="0"/>
              <a:t>。是</a:t>
            </a:r>
            <a:r>
              <a:rPr lang="en-US" altLang="zh-CN" sz="2400" dirty="0"/>
              <a:t>move</a:t>
            </a:r>
            <a:r>
              <a:rPr lang="zh-CN" altLang="en-US" sz="2400" dirty="0"/>
              <a:t>缩写。</a:t>
            </a:r>
            <a:endParaRPr lang="en-US" altLang="zh-CN" sz="2400" dirty="0"/>
          </a:p>
          <a:p>
            <a:r>
              <a:rPr lang="zh-CN" altLang="en-US" sz="2400" dirty="0"/>
              <a:t>格式：</a:t>
            </a:r>
            <a:r>
              <a:rPr lang="en-US" altLang="zh-CN" sz="2400" dirty="0"/>
              <a:t>mv </a:t>
            </a:r>
            <a:r>
              <a:rPr lang="zh-CN" altLang="en-US" sz="2400" dirty="0"/>
              <a:t>文件名 路径名</a:t>
            </a:r>
            <a:endParaRPr lang="en-US" altLang="zh-CN" sz="2400" dirty="0"/>
          </a:p>
          <a:p>
            <a:endParaRPr lang="zh-CN" altLang="en-US" dirty="0"/>
          </a:p>
        </p:txBody>
      </p:sp>
      <p:pic>
        <p:nvPicPr>
          <p:cNvPr id="7270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5386" y="2075698"/>
            <a:ext cx="6523037" cy="448856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9655416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2.3.5 mv</a:t>
            </a:r>
            <a:r>
              <a:rPr lang="zh-CN" altLang="en-US"/>
              <a:t>命令</a:t>
            </a:r>
          </a:p>
        </p:txBody>
      </p:sp>
      <p:sp>
        <p:nvSpPr>
          <p:cNvPr id="73731" name="内容占位符 2"/>
          <p:cNvSpPr>
            <a:spLocks noGrp="1"/>
          </p:cNvSpPr>
          <p:nvPr>
            <p:ph idx="1"/>
          </p:nvPr>
        </p:nvSpPr>
        <p:spPr>
          <a:xfrm>
            <a:off x="755576" y="1340768"/>
            <a:ext cx="7929563" cy="5286375"/>
          </a:xfrm>
        </p:spPr>
        <p:txBody>
          <a:bodyPr/>
          <a:lstStyle/>
          <a:p>
            <a:r>
              <a:rPr lang="zh-CN" altLang="en-US" sz="2400" dirty="0"/>
              <a:t>功能：实现文件夹的移动</a:t>
            </a:r>
            <a:endParaRPr lang="en-US" altLang="zh-CN" sz="2400" dirty="0"/>
          </a:p>
          <a:p>
            <a:r>
              <a:rPr lang="zh-CN" altLang="en-US" sz="2400" dirty="0"/>
              <a:t>格式：</a:t>
            </a:r>
            <a:r>
              <a:rPr lang="en-US" altLang="zh-CN" sz="2400" dirty="0"/>
              <a:t>mv </a:t>
            </a:r>
            <a:r>
              <a:rPr lang="zh-CN" altLang="en-US" sz="2400" dirty="0"/>
              <a:t>目录名 路径名</a:t>
            </a:r>
            <a:endParaRPr lang="en-US" altLang="zh-CN" sz="2400" dirty="0"/>
          </a:p>
          <a:p>
            <a:r>
              <a:rPr lang="zh-CN" altLang="en-US" sz="2400" dirty="0"/>
              <a:t>举例：</a:t>
            </a:r>
            <a:r>
              <a:rPr lang="en-US" altLang="zh-CN" sz="2400" dirty="0"/>
              <a:t> </a:t>
            </a:r>
          </a:p>
          <a:p>
            <a:pPr>
              <a:buFont typeface="Wingdings" pitchFamily="2" charset="2"/>
              <a:buNone/>
            </a:pPr>
            <a:r>
              <a:rPr lang="zh-CN" altLang="en-US" sz="2400" dirty="0"/>
              <a:t>（</a:t>
            </a:r>
            <a:r>
              <a:rPr lang="en-US" altLang="zh-CN" sz="2400" dirty="0"/>
              <a:t>1</a:t>
            </a:r>
            <a:r>
              <a:rPr lang="zh-CN" altLang="en-US" sz="2400" dirty="0"/>
              <a:t>）</a:t>
            </a:r>
            <a:r>
              <a:rPr lang="en-US" altLang="zh-CN" sz="2400" dirty="0"/>
              <a:t>mv /home/ubuntu/</a:t>
            </a:r>
            <a:r>
              <a:rPr lang="en-US" altLang="zh-CN" sz="2400" dirty="0" err="1"/>
              <a:t>dir</a:t>
            </a:r>
            <a:r>
              <a:rPr lang="en-US" altLang="zh-CN" sz="2400" dirty="0"/>
              <a:t> /home/ubuntu1</a:t>
            </a:r>
          </a:p>
          <a:p>
            <a:pPr>
              <a:buFont typeface="Wingdings" pitchFamily="2" charset="2"/>
              <a:buNone/>
            </a:pPr>
            <a:r>
              <a:rPr lang="zh-CN" altLang="en-US" sz="2400" dirty="0"/>
              <a:t>（</a:t>
            </a:r>
            <a:r>
              <a:rPr lang="en-US" altLang="zh-CN" sz="2400" dirty="0"/>
              <a:t>2</a:t>
            </a:r>
            <a:r>
              <a:rPr lang="zh-CN" altLang="en-US" sz="2400" dirty="0"/>
              <a:t>）</a:t>
            </a:r>
            <a:r>
              <a:rPr lang="en-US" altLang="zh-CN" sz="2400" dirty="0"/>
              <a:t>mv /home/ubuntu/</a:t>
            </a:r>
            <a:r>
              <a:rPr lang="en-US" altLang="zh-CN" sz="2400" dirty="0" err="1"/>
              <a:t>dir</a:t>
            </a:r>
            <a:r>
              <a:rPr lang="en-US" altLang="zh-CN" sz="2400" dirty="0"/>
              <a:t>/ /home/ubuntu1</a:t>
            </a:r>
          </a:p>
          <a:p>
            <a:pPr>
              <a:buFont typeface="Wingdings" pitchFamily="2" charset="2"/>
              <a:buNone/>
            </a:pPr>
            <a:r>
              <a:rPr lang="zh-CN" altLang="en-US" sz="2400" dirty="0"/>
              <a:t>（</a:t>
            </a:r>
            <a:r>
              <a:rPr lang="en-US" altLang="zh-CN" sz="2400" dirty="0"/>
              <a:t>3</a:t>
            </a:r>
            <a:r>
              <a:rPr lang="zh-CN" altLang="en-US" sz="2400" dirty="0"/>
              <a:t>）</a:t>
            </a:r>
            <a:r>
              <a:rPr lang="en-US" altLang="zh-CN" sz="2400" dirty="0"/>
              <a:t>mv /home/ubuntu/</a:t>
            </a:r>
            <a:r>
              <a:rPr lang="en-US" altLang="zh-CN" sz="2400" dirty="0" err="1"/>
              <a:t>dir</a:t>
            </a:r>
            <a:r>
              <a:rPr lang="en-US" altLang="zh-CN" sz="2400" dirty="0"/>
              <a:t>/* /home/ubuntu1</a:t>
            </a:r>
          </a:p>
          <a:p>
            <a:r>
              <a:rPr lang="zh-CN" altLang="en-US" sz="2400" dirty="0"/>
              <a:t>功能：实现文件夹或文件的重命名</a:t>
            </a:r>
            <a:endParaRPr lang="en-US" altLang="zh-CN" sz="2400" dirty="0"/>
          </a:p>
          <a:p>
            <a:r>
              <a:rPr lang="zh-CN" altLang="en-US" sz="2400" dirty="0"/>
              <a:t>格式：</a:t>
            </a:r>
            <a:r>
              <a:rPr lang="en-US" altLang="zh-CN" sz="2400" dirty="0"/>
              <a:t>mv </a:t>
            </a:r>
            <a:r>
              <a:rPr lang="zh-CN" altLang="en-US" sz="2400" dirty="0"/>
              <a:t>目录名或文件名 新目录名或文件名</a:t>
            </a:r>
            <a:endParaRPr lang="en-US" altLang="zh-CN" sz="2400" dirty="0"/>
          </a:p>
          <a:p>
            <a:r>
              <a:rPr lang="zh-CN" altLang="en-US" sz="2400" dirty="0"/>
              <a:t>举例：</a:t>
            </a:r>
            <a:endParaRPr lang="en-US" altLang="zh-CN" sz="2400" dirty="0"/>
          </a:p>
          <a:p>
            <a:pPr>
              <a:buFont typeface="Wingdings" pitchFamily="2" charset="2"/>
              <a:buNone/>
            </a:pPr>
            <a:r>
              <a:rPr lang="zh-CN" altLang="en-US" sz="2400" dirty="0"/>
              <a:t>  （</a:t>
            </a:r>
            <a:r>
              <a:rPr lang="en-US" altLang="zh-CN" sz="2400" dirty="0"/>
              <a:t>1</a:t>
            </a:r>
            <a:r>
              <a:rPr lang="zh-CN" altLang="en-US" sz="2400" dirty="0"/>
              <a:t>）</a:t>
            </a:r>
            <a:r>
              <a:rPr lang="en-US" altLang="zh-CN" sz="2000" dirty="0"/>
              <a:t>mv /home/picture/pict.png /home/picture/pict1.png</a:t>
            </a:r>
          </a:p>
          <a:p>
            <a:pPr>
              <a:buFont typeface="Wingdings" pitchFamily="2" charset="2"/>
              <a:buNone/>
            </a:pPr>
            <a:r>
              <a:rPr lang="en-US" altLang="zh-CN" sz="2400" dirty="0"/>
              <a:t>  </a:t>
            </a:r>
            <a:r>
              <a:rPr lang="zh-CN" altLang="en-US" sz="2400" dirty="0"/>
              <a:t>（</a:t>
            </a:r>
            <a:r>
              <a:rPr lang="en-US" altLang="zh-CN" sz="2400" dirty="0"/>
              <a:t>2</a:t>
            </a:r>
            <a:r>
              <a:rPr lang="zh-CN" altLang="en-US" sz="2400" dirty="0"/>
              <a:t>）</a:t>
            </a:r>
            <a:r>
              <a:rPr lang="en-US" altLang="zh-CN" sz="2400" dirty="0"/>
              <a:t>mv /home/picture  /home/picture1</a:t>
            </a:r>
          </a:p>
          <a:p>
            <a:endParaRPr lang="en-US" altLang="zh-CN" sz="2400" dirty="0"/>
          </a:p>
          <a:p>
            <a:pPr>
              <a:buFont typeface="Wingdings" pitchFamily="2" charset="2"/>
              <a:buNone/>
            </a:pPr>
            <a:endParaRPr lang="zh-CN" altLang="en-US" dirty="0"/>
          </a:p>
          <a:p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6449349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2.3.6 chomod</a:t>
            </a:r>
            <a:r>
              <a:rPr lang="zh-CN" altLang="en-US"/>
              <a:t>命令</a:t>
            </a:r>
          </a:p>
        </p:txBody>
      </p:sp>
      <p:sp>
        <p:nvSpPr>
          <p:cNvPr id="74755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功能：修改文件的权限和文件的属性。是</a:t>
            </a:r>
            <a:r>
              <a:rPr lang="en-US" altLang="zh-CN" dirty="0"/>
              <a:t>change modify</a:t>
            </a:r>
            <a:r>
              <a:rPr lang="zh-CN" altLang="en-US" dirty="0"/>
              <a:t>的缩写。</a:t>
            </a:r>
            <a:endParaRPr lang="en-US" altLang="zh-CN" dirty="0"/>
          </a:p>
          <a:p>
            <a:r>
              <a:rPr lang="zh-CN" altLang="en-US" dirty="0"/>
              <a:t>在</a:t>
            </a:r>
            <a:r>
              <a:rPr lang="en-US" altLang="zh-CN" dirty="0"/>
              <a:t>Linux</a:t>
            </a:r>
            <a:r>
              <a:rPr lang="zh-CN" altLang="en-US" dirty="0"/>
              <a:t>下，可以使用“</a:t>
            </a:r>
            <a:r>
              <a:rPr lang="en-US" altLang="zh-CN" dirty="0"/>
              <a:t>ls -l</a:t>
            </a:r>
            <a:r>
              <a:rPr lang="zh-CN" altLang="en-US" dirty="0"/>
              <a:t>”命令查看某路径下的所有内容的详细内容。</a:t>
            </a:r>
            <a:endParaRPr lang="en-US" altLang="zh-CN" dirty="0"/>
          </a:p>
          <a:p>
            <a:r>
              <a:rPr lang="zh-CN" altLang="en-US" dirty="0"/>
              <a:t>格式：</a:t>
            </a:r>
            <a:endParaRPr lang="en-US" altLang="zh-CN" dirty="0"/>
          </a:p>
          <a:p>
            <a:pPr>
              <a:buFont typeface="Wingdings" pitchFamily="2" charset="2"/>
              <a:buNone/>
            </a:pPr>
            <a:r>
              <a:rPr lang="en-US" altLang="zh-CN" sz="3200" dirty="0"/>
              <a:t>  </a:t>
            </a:r>
            <a:r>
              <a:rPr lang="en-US" altLang="zh-CN" sz="3200" dirty="0" err="1"/>
              <a:t>chmod</a:t>
            </a:r>
            <a:r>
              <a:rPr lang="en-US" altLang="zh-CN" sz="3200" dirty="0"/>
              <a:t> [&lt;</a:t>
            </a:r>
            <a:r>
              <a:rPr lang="zh-CN" altLang="en-US" sz="3200" dirty="0"/>
              <a:t>文件使用者</a:t>
            </a:r>
            <a:r>
              <a:rPr lang="en-US" altLang="zh-CN" sz="3200" dirty="0"/>
              <a:t>&gt;+/-/=&lt;</a:t>
            </a:r>
            <a:r>
              <a:rPr lang="zh-CN" altLang="en-US" sz="3200" dirty="0"/>
              <a:t>权限类型</a:t>
            </a:r>
            <a:r>
              <a:rPr lang="en-US" altLang="zh-CN" sz="3200" dirty="0"/>
              <a:t>&gt;] </a:t>
            </a:r>
            <a:r>
              <a:rPr lang="zh-CN" altLang="en-US" sz="3200" dirty="0"/>
              <a:t>文件名</a:t>
            </a:r>
            <a:r>
              <a:rPr lang="en-US" altLang="zh-CN" sz="3200" dirty="0"/>
              <a:t>1 </a:t>
            </a:r>
            <a:r>
              <a:rPr lang="zh-CN" altLang="en-US" sz="3200" dirty="0"/>
              <a:t>文件名</a:t>
            </a:r>
            <a:r>
              <a:rPr lang="en-US" altLang="zh-CN" sz="3200" dirty="0"/>
              <a:t>2 …</a:t>
            </a:r>
          </a:p>
          <a:p>
            <a:pPr>
              <a:buFont typeface="Wingdings" pitchFamily="2" charset="2"/>
              <a:buNone/>
            </a:pPr>
            <a:r>
              <a:rPr lang="en-US" altLang="zh-CN" dirty="0">
                <a:solidFill>
                  <a:srgbClr val="FF0000"/>
                </a:solidFill>
              </a:rPr>
              <a:t>-R</a:t>
            </a:r>
            <a:r>
              <a:rPr lang="zh-CN" altLang="en-US" dirty="0">
                <a:solidFill>
                  <a:srgbClr val="FF0000"/>
                </a:solidFill>
              </a:rPr>
              <a:t>选项  递归修改目录中子目录权限</a:t>
            </a:r>
            <a:endParaRPr lang="zh-CN" altLang="en-US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351812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2.3.6 chomod</a:t>
            </a:r>
            <a:r>
              <a:rPr lang="zh-CN" altLang="en-US"/>
              <a:t>命令</a:t>
            </a:r>
          </a:p>
        </p:txBody>
      </p:sp>
      <p:sp>
        <p:nvSpPr>
          <p:cNvPr id="75779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文件使用者：</a:t>
            </a:r>
            <a:r>
              <a:rPr lang="en-US" altLang="zh-CN"/>
              <a:t>4</a:t>
            </a:r>
            <a:r>
              <a:rPr lang="zh-CN" altLang="en-US"/>
              <a:t>种类型</a:t>
            </a:r>
            <a:r>
              <a:rPr lang="en-US" altLang="zh-CN"/>
              <a:t>u</a:t>
            </a:r>
            <a:r>
              <a:rPr lang="zh-CN" altLang="en-US"/>
              <a:t>、</a:t>
            </a:r>
            <a:r>
              <a:rPr lang="en-US" altLang="zh-CN"/>
              <a:t>g</a:t>
            </a:r>
            <a:r>
              <a:rPr lang="zh-CN" altLang="en-US"/>
              <a:t>、</a:t>
            </a:r>
            <a:r>
              <a:rPr lang="en-US" altLang="zh-CN"/>
              <a:t>o</a:t>
            </a:r>
            <a:r>
              <a:rPr lang="zh-CN" altLang="en-US"/>
              <a:t>、</a:t>
            </a:r>
            <a:r>
              <a:rPr lang="en-US" altLang="zh-CN"/>
              <a:t>a</a:t>
            </a:r>
            <a:r>
              <a:rPr lang="zh-CN" altLang="en-US"/>
              <a:t>。</a:t>
            </a:r>
            <a:endParaRPr lang="en-US" altLang="zh-CN"/>
          </a:p>
          <a:p>
            <a:pPr lvl="1"/>
            <a:r>
              <a:rPr lang="en-US" altLang="zh-CN"/>
              <a:t>u</a:t>
            </a:r>
            <a:r>
              <a:rPr lang="zh-CN" altLang="en-US"/>
              <a:t>：</a:t>
            </a:r>
            <a:r>
              <a:rPr lang="en-US" altLang="zh-CN"/>
              <a:t>user</a:t>
            </a:r>
            <a:r>
              <a:rPr lang="zh-CN" altLang="en-US"/>
              <a:t>，文件主，即文件或目录的所有者。</a:t>
            </a:r>
            <a:endParaRPr lang="en-US" altLang="zh-CN"/>
          </a:p>
          <a:p>
            <a:pPr lvl="1"/>
            <a:r>
              <a:rPr lang="en-US" altLang="zh-CN"/>
              <a:t>g</a:t>
            </a:r>
            <a:r>
              <a:rPr lang="zh-CN" altLang="en-US"/>
              <a:t>：</a:t>
            </a:r>
            <a:r>
              <a:rPr lang="en-US" altLang="zh-CN"/>
              <a:t>group</a:t>
            </a:r>
            <a:r>
              <a:rPr lang="zh-CN" altLang="en-US"/>
              <a:t>，文件主所在组群的用户。</a:t>
            </a:r>
            <a:endParaRPr lang="en-US" altLang="zh-CN"/>
          </a:p>
          <a:p>
            <a:pPr lvl="1"/>
            <a:r>
              <a:rPr lang="en-US" altLang="zh-CN"/>
              <a:t>o</a:t>
            </a:r>
            <a:r>
              <a:rPr lang="zh-CN" altLang="en-US"/>
              <a:t>：</a:t>
            </a:r>
            <a:r>
              <a:rPr lang="en-US" altLang="zh-CN"/>
              <a:t>others</a:t>
            </a:r>
            <a:r>
              <a:rPr lang="zh-CN" altLang="en-US"/>
              <a:t>，其他用户。</a:t>
            </a:r>
            <a:endParaRPr lang="en-US" altLang="zh-CN"/>
          </a:p>
          <a:p>
            <a:pPr lvl="1"/>
            <a:r>
              <a:rPr lang="en-US" altLang="zh-CN"/>
              <a:t>a</a:t>
            </a:r>
            <a:r>
              <a:rPr lang="zh-CN" altLang="en-US"/>
              <a:t>：</a:t>
            </a:r>
            <a:r>
              <a:rPr lang="en-US" altLang="zh-CN"/>
              <a:t>all</a:t>
            </a:r>
            <a:r>
              <a:rPr lang="zh-CN" altLang="en-US"/>
              <a:t>，所有用户。</a:t>
            </a:r>
          </a:p>
        </p:txBody>
      </p:sp>
    </p:spTree>
    <p:extLst>
      <p:ext uri="{BB962C8B-B14F-4D97-AF65-F5344CB8AC3E}">
        <p14:creationId xmlns:p14="http://schemas.microsoft.com/office/powerpoint/2010/main" val="18966568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187572" y="28575"/>
            <a:ext cx="8001000" cy="914400"/>
          </a:xfrm>
        </p:spPr>
        <p:txBody>
          <a:bodyPr/>
          <a:lstStyle/>
          <a:p>
            <a:pPr eaLnBrk="1" hangingPunct="1"/>
            <a:r>
              <a:rPr lang="en-US" altLang="zh-CN" dirty="0"/>
              <a:t>Shell </a:t>
            </a:r>
            <a:r>
              <a:rPr lang="zh-CN" altLang="en-US" dirty="0"/>
              <a:t>类型查看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13413" y="1268760"/>
            <a:ext cx="8775700" cy="4913312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zh-CN" altLang="en-US" sz="3600" dirty="0"/>
              <a:t>查看系统安装类型：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zh-CN" sz="2400" dirty="0">
                <a:solidFill>
                  <a:srgbClr val="FF0000"/>
                </a:solidFill>
              </a:rPr>
              <a:t># </a:t>
            </a:r>
            <a:r>
              <a:rPr lang="en-US" altLang="zh-CN" sz="2400" dirty="0" err="1">
                <a:solidFill>
                  <a:srgbClr val="FF0000"/>
                </a:solidFill>
              </a:rPr>
              <a:t>ls</a:t>
            </a:r>
            <a:r>
              <a:rPr lang="en-US" altLang="zh-CN" sz="2400" dirty="0">
                <a:solidFill>
                  <a:srgbClr val="FF0000"/>
                </a:solidFill>
              </a:rPr>
              <a:t>  /bin/*</a:t>
            </a:r>
            <a:r>
              <a:rPr lang="en-US" altLang="zh-CN" sz="2400" dirty="0" err="1">
                <a:solidFill>
                  <a:srgbClr val="FF0000"/>
                </a:solidFill>
              </a:rPr>
              <a:t>sh</a:t>
            </a:r>
            <a:endParaRPr lang="en-US" altLang="zh-CN" sz="2400" dirty="0">
              <a:solidFill>
                <a:srgbClr val="FF0000"/>
              </a:solidFill>
            </a:endParaRPr>
          </a:p>
          <a:p>
            <a:pPr eaLnBrk="1" hangingPunct="1">
              <a:lnSpc>
                <a:spcPct val="80000"/>
              </a:lnSpc>
            </a:pPr>
            <a:r>
              <a:rPr lang="zh-CN" altLang="en-US" sz="3600" dirty="0"/>
              <a:t>查看当前系统默认</a:t>
            </a:r>
            <a:r>
              <a:rPr lang="en-US" altLang="zh-CN" sz="3600" dirty="0"/>
              <a:t>Shell: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zh-CN" sz="2400" dirty="0">
                <a:solidFill>
                  <a:srgbClr val="FF0000"/>
                </a:solidFill>
              </a:rPr>
              <a:t># echo $SHELL </a:t>
            </a:r>
            <a:r>
              <a:rPr lang="en-US" altLang="zh-CN" sz="1800" b="1" dirty="0">
                <a:solidFill>
                  <a:srgbClr val="006600"/>
                </a:solidFill>
              </a:rPr>
              <a:t>//echo</a:t>
            </a:r>
            <a:r>
              <a:rPr lang="zh-CN" altLang="en-US" sz="1800" b="1" dirty="0">
                <a:solidFill>
                  <a:srgbClr val="006600"/>
                </a:solidFill>
              </a:rPr>
              <a:t>为显示字符或变量命令，后面再讲</a:t>
            </a:r>
          </a:p>
          <a:p>
            <a:pPr eaLnBrk="1" hangingPunct="1">
              <a:lnSpc>
                <a:spcPct val="80000"/>
              </a:lnSpc>
            </a:pPr>
            <a:r>
              <a:rPr lang="zh-CN" altLang="en-US" sz="3600" dirty="0"/>
              <a:t>切换使用其他类型</a:t>
            </a:r>
            <a:r>
              <a:rPr lang="en-US" altLang="zh-CN" sz="3600" dirty="0"/>
              <a:t>Shell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zh-CN" sz="2400" dirty="0">
                <a:solidFill>
                  <a:srgbClr val="FF0000"/>
                </a:solidFill>
              </a:rPr>
              <a:t># dash               </a:t>
            </a:r>
            <a:r>
              <a:rPr lang="en-US" altLang="zh-CN" sz="1800" b="1" dirty="0">
                <a:solidFill>
                  <a:srgbClr val="006600"/>
                </a:solidFill>
              </a:rPr>
              <a:t>//</a:t>
            </a:r>
            <a:r>
              <a:rPr lang="zh-CN" altLang="en-US" sz="1800" b="1" dirty="0">
                <a:solidFill>
                  <a:srgbClr val="006600"/>
                </a:solidFill>
              </a:rPr>
              <a:t>直接输入</a:t>
            </a:r>
            <a:r>
              <a:rPr lang="en-US" altLang="zh-CN" sz="1800" b="1" dirty="0">
                <a:solidFill>
                  <a:srgbClr val="006600"/>
                </a:solidFill>
              </a:rPr>
              <a:t>Shell</a:t>
            </a:r>
            <a:r>
              <a:rPr lang="zh-CN" altLang="en-US" sz="1800" b="1" dirty="0">
                <a:solidFill>
                  <a:srgbClr val="006600"/>
                </a:solidFill>
              </a:rPr>
              <a:t>类型名</a:t>
            </a:r>
          </a:p>
          <a:p>
            <a:pPr eaLnBrk="1" hangingPunct="1">
              <a:lnSpc>
                <a:spcPct val="80000"/>
              </a:lnSpc>
            </a:pPr>
            <a:r>
              <a:rPr lang="zh-CN" altLang="en-US" sz="3600" dirty="0"/>
              <a:t>查看当前使用的</a:t>
            </a:r>
            <a:r>
              <a:rPr lang="en-US" altLang="zh-CN" sz="3600" dirty="0"/>
              <a:t>Shell</a:t>
            </a:r>
            <a:r>
              <a:rPr lang="zh-CN" altLang="en-US" sz="3600" dirty="0"/>
              <a:t>类型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zh-CN" sz="2400" dirty="0">
                <a:solidFill>
                  <a:srgbClr val="FF0000"/>
                </a:solidFill>
              </a:rPr>
              <a:t># echo $$      </a:t>
            </a:r>
            <a:r>
              <a:rPr lang="en-US" altLang="zh-CN" sz="1800" b="1" dirty="0">
                <a:solidFill>
                  <a:srgbClr val="006600"/>
                </a:solidFill>
              </a:rPr>
              <a:t>//</a:t>
            </a:r>
            <a:r>
              <a:rPr lang="zh-CN" altLang="en-US" sz="1800" b="1" dirty="0">
                <a:solidFill>
                  <a:srgbClr val="006600"/>
                </a:solidFill>
              </a:rPr>
              <a:t>查看当前使用</a:t>
            </a:r>
            <a:r>
              <a:rPr lang="en-US" altLang="zh-CN" sz="1800" b="1" dirty="0">
                <a:solidFill>
                  <a:srgbClr val="006600"/>
                </a:solidFill>
              </a:rPr>
              <a:t>Shell</a:t>
            </a:r>
            <a:r>
              <a:rPr lang="zh-CN" altLang="en-US" sz="1800" b="1" dirty="0">
                <a:solidFill>
                  <a:srgbClr val="006600"/>
                </a:solidFill>
              </a:rPr>
              <a:t>进程号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zh-CN" sz="2400" dirty="0">
                <a:solidFill>
                  <a:srgbClr val="FF0000"/>
                </a:solidFill>
              </a:rPr>
              <a:t># </a:t>
            </a:r>
            <a:r>
              <a:rPr lang="en-US" altLang="zh-CN" sz="2400" dirty="0" err="1">
                <a:solidFill>
                  <a:srgbClr val="FF0000"/>
                </a:solidFill>
              </a:rPr>
              <a:t>ps</a:t>
            </a:r>
            <a:r>
              <a:rPr lang="en-US" altLang="zh-CN" sz="2400" dirty="0">
                <a:solidFill>
                  <a:srgbClr val="FF0000"/>
                </a:solidFill>
              </a:rPr>
              <a:t>  shell</a:t>
            </a:r>
            <a:r>
              <a:rPr lang="zh-CN" altLang="en-US" sz="2400" dirty="0">
                <a:solidFill>
                  <a:srgbClr val="FF0000"/>
                </a:solidFill>
              </a:rPr>
              <a:t>进程号   </a:t>
            </a:r>
            <a:r>
              <a:rPr lang="en-US" altLang="zh-CN" sz="1800" b="1" dirty="0">
                <a:solidFill>
                  <a:srgbClr val="006600"/>
                </a:solidFill>
              </a:rPr>
              <a:t>//</a:t>
            </a:r>
            <a:r>
              <a:rPr lang="zh-CN" altLang="en-US" sz="1800" b="1" dirty="0">
                <a:solidFill>
                  <a:srgbClr val="006600"/>
                </a:solidFill>
              </a:rPr>
              <a:t>查看进程号对应进程名</a:t>
            </a:r>
          </a:p>
          <a:p>
            <a:pPr eaLnBrk="1" hangingPunct="1">
              <a:lnSpc>
                <a:spcPct val="80000"/>
              </a:lnSpc>
            </a:pPr>
            <a:r>
              <a:rPr lang="zh-CN" altLang="en-US" sz="3200" dirty="0"/>
              <a:t>退出当前</a:t>
            </a:r>
            <a:r>
              <a:rPr lang="en-US" altLang="zh-CN" sz="3200" dirty="0"/>
              <a:t>Shell</a:t>
            </a:r>
            <a:r>
              <a:rPr lang="zh-CN" altLang="en-US" sz="3200" dirty="0"/>
              <a:t>使用，回到切换前</a:t>
            </a:r>
            <a:r>
              <a:rPr lang="en-US" altLang="zh-CN" sz="3200" dirty="0"/>
              <a:t>Shell</a:t>
            </a:r>
            <a:r>
              <a:rPr lang="zh-CN" altLang="en-US" sz="3200" dirty="0"/>
              <a:t>环境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zh-CN" sz="2000" dirty="0">
                <a:solidFill>
                  <a:srgbClr val="FF0000"/>
                </a:solidFill>
              </a:rPr>
              <a:t># </a:t>
            </a:r>
            <a:r>
              <a:rPr lang="en-US" altLang="zh-CN" sz="2400" dirty="0">
                <a:solidFill>
                  <a:srgbClr val="FF0000"/>
                </a:solidFill>
              </a:rPr>
              <a:t>exit</a:t>
            </a:r>
            <a:endParaRPr lang="en-US" altLang="zh-CN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041603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2.3.6 chomod</a:t>
            </a:r>
            <a:r>
              <a:rPr lang="zh-CN" altLang="en-US"/>
              <a:t>命令</a:t>
            </a:r>
          </a:p>
        </p:txBody>
      </p:sp>
      <p:sp>
        <p:nvSpPr>
          <p:cNvPr id="7680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操作符号：</a:t>
            </a:r>
            <a:r>
              <a:rPr lang="en-US" altLang="zh-CN"/>
              <a:t>3</a:t>
            </a:r>
            <a:r>
              <a:rPr lang="zh-CN" altLang="en-US"/>
              <a:t>种类型</a:t>
            </a:r>
            <a:r>
              <a:rPr lang="en-US" altLang="zh-CN"/>
              <a:t>+</a:t>
            </a:r>
            <a:r>
              <a:rPr lang="zh-CN" altLang="en-US"/>
              <a:t>、</a:t>
            </a:r>
            <a:r>
              <a:rPr lang="en-US" altLang="zh-CN"/>
              <a:t>-</a:t>
            </a:r>
            <a:r>
              <a:rPr lang="zh-CN" altLang="en-US"/>
              <a:t>、</a:t>
            </a:r>
            <a:r>
              <a:rPr lang="en-US" altLang="zh-CN"/>
              <a:t>=</a:t>
            </a:r>
            <a:r>
              <a:rPr lang="zh-CN" altLang="en-US"/>
              <a:t>。</a:t>
            </a:r>
            <a:endParaRPr lang="en-US" altLang="zh-CN"/>
          </a:p>
          <a:p>
            <a:pPr lvl="1"/>
            <a:r>
              <a:rPr lang="en-US" altLang="zh-CN"/>
              <a:t>+</a:t>
            </a:r>
            <a:r>
              <a:rPr lang="zh-CN" altLang="en-US"/>
              <a:t>：增加权限。</a:t>
            </a:r>
            <a:endParaRPr lang="en-US" altLang="zh-CN"/>
          </a:p>
          <a:p>
            <a:pPr lvl="1"/>
            <a:r>
              <a:rPr lang="en-US" altLang="zh-CN"/>
              <a:t>- </a:t>
            </a:r>
            <a:r>
              <a:rPr lang="zh-CN" altLang="en-US"/>
              <a:t>：取消权限。</a:t>
            </a:r>
            <a:endParaRPr lang="en-US" altLang="zh-CN"/>
          </a:p>
          <a:p>
            <a:pPr lvl="1"/>
            <a:r>
              <a:rPr lang="en-US" altLang="zh-CN"/>
              <a:t>=</a:t>
            </a:r>
            <a:r>
              <a:rPr lang="zh-CN" altLang="en-US"/>
              <a:t>：赋予指定的权限，并取消其他权限（如果  有的话）。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8417298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2.3.6 chomod</a:t>
            </a:r>
            <a:r>
              <a:rPr lang="zh-CN" altLang="en-US"/>
              <a:t>命令</a:t>
            </a:r>
          </a:p>
        </p:txBody>
      </p:sp>
      <p:sp>
        <p:nvSpPr>
          <p:cNvPr id="77827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权限类型：</a:t>
            </a:r>
            <a:r>
              <a:rPr lang="en-US" altLang="zh-CN"/>
              <a:t>3</a:t>
            </a:r>
            <a:r>
              <a:rPr lang="zh-CN" altLang="en-US"/>
              <a:t>种类型</a:t>
            </a:r>
            <a:r>
              <a:rPr lang="en-US" altLang="zh-CN"/>
              <a:t>r</a:t>
            </a:r>
            <a:r>
              <a:rPr lang="zh-CN" altLang="en-US"/>
              <a:t>、</a:t>
            </a:r>
            <a:r>
              <a:rPr lang="en-US" altLang="zh-CN"/>
              <a:t>w</a:t>
            </a:r>
            <a:r>
              <a:rPr lang="zh-CN" altLang="en-US"/>
              <a:t>、</a:t>
            </a:r>
            <a:r>
              <a:rPr lang="en-US" altLang="zh-CN"/>
              <a:t>x</a:t>
            </a:r>
            <a:r>
              <a:rPr lang="zh-CN" altLang="en-US"/>
              <a:t>。</a:t>
            </a:r>
            <a:endParaRPr lang="en-US" altLang="zh-CN"/>
          </a:p>
          <a:p>
            <a:pPr lvl="1"/>
            <a:r>
              <a:rPr lang="en-US" altLang="zh-CN"/>
              <a:t>r</a:t>
            </a:r>
            <a:r>
              <a:rPr lang="zh-CN" altLang="en-US"/>
              <a:t>：只读权限。</a:t>
            </a:r>
            <a:endParaRPr lang="en-US" altLang="zh-CN"/>
          </a:p>
          <a:p>
            <a:pPr lvl="1"/>
            <a:r>
              <a:rPr lang="en-US" altLang="zh-CN"/>
              <a:t>w</a:t>
            </a:r>
            <a:r>
              <a:rPr lang="zh-CN" altLang="en-US"/>
              <a:t>：写权限。</a:t>
            </a:r>
            <a:endParaRPr lang="en-US" altLang="zh-CN"/>
          </a:p>
          <a:p>
            <a:pPr lvl="1"/>
            <a:r>
              <a:rPr lang="en-US" altLang="zh-CN"/>
              <a:t>x</a:t>
            </a:r>
            <a:r>
              <a:rPr lang="zh-CN" altLang="en-US"/>
              <a:t>：可执行权限。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8664543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2.3.6 chomod</a:t>
            </a:r>
            <a:r>
              <a:rPr lang="zh-CN" altLang="en-US"/>
              <a:t>命令</a:t>
            </a:r>
          </a:p>
        </p:txBody>
      </p:sp>
      <p:sp>
        <p:nvSpPr>
          <p:cNvPr id="78851" name="内容占位符 2"/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4525963"/>
          </a:xfrm>
        </p:spPr>
        <p:txBody>
          <a:bodyPr/>
          <a:lstStyle/>
          <a:p>
            <a:r>
              <a:rPr lang="zh-CN" altLang="en-US" dirty="0"/>
              <a:t>选项</a:t>
            </a:r>
            <a:endParaRPr lang="en-US" altLang="zh-CN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9974283"/>
              </p:ext>
            </p:extLst>
          </p:nvPr>
        </p:nvGraphicFramePr>
        <p:xfrm>
          <a:off x="1763688" y="1916832"/>
          <a:ext cx="6286500" cy="4433891"/>
        </p:xfrm>
        <a:graphic>
          <a:graphicData uri="http://schemas.openxmlformats.org/drawingml/2006/table">
            <a:tbl>
              <a:tblPr/>
              <a:tblGrid>
                <a:gridCol w="10112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752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334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ar-SA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选项值</a:t>
                      </a:r>
                      <a:endParaRPr kumimoji="0" 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ar-SA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作用</a:t>
                      </a:r>
                      <a:endParaRPr kumimoji="0" 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3413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a+rw</a:t>
                      </a:r>
                      <a:endParaRPr kumimoji="0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ar-SA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为所有用户增加读</a:t>
                      </a:r>
                      <a:r>
                        <a:rPr kumimoji="0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写权限</a:t>
                      </a:r>
                      <a:endParaRPr kumimoji="0" 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3413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a-rwx</a:t>
                      </a:r>
                      <a:endParaRPr kumimoji="0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ar-SA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为所有用户取消读</a:t>
                      </a:r>
                      <a:r>
                        <a:rPr kumimoji="0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写执行权限</a:t>
                      </a:r>
                      <a:endParaRPr kumimoji="0" 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3413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g+w</a:t>
                      </a:r>
                      <a:endParaRPr kumimoji="0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ar-SA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为组群用户增加写权限</a:t>
                      </a:r>
                      <a:endParaRPr kumimoji="0" 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33413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o-rwx</a:t>
                      </a:r>
                      <a:endParaRPr kumimoji="0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ar-SA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取消其他人的所有权限（读、写、执行</a:t>
                      </a:r>
                      <a:r>
                        <a:rPr kumimoji="0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）</a:t>
                      </a:r>
                      <a:endParaRPr kumimoji="0" 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33413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ug+r</a:t>
                      </a:r>
                      <a:endParaRPr kumimoji="0" lang="zh-CN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ar-SA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为所有者和组群用户增加读权限</a:t>
                      </a:r>
                      <a:endParaRPr kumimoji="0" 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33413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g=</a:t>
                      </a:r>
                      <a:r>
                        <a:rPr kumimoji="0" lang="en-US" altLang="zh-CN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rx</a:t>
                      </a:r>
                      <a:endParaRPr kumimoji="0" lang="zh-CN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ar-SA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只允许组群用户读</a:t>
                      </a:r>
                      <a:r>
                        <a:rPr kumimoji="0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和执行</a:t>
                      </a:r>
                      <a:r>
                        <a:rPr kumimoji="0" lang="ar-SA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的权限</a:t>
                      </a:r>
                      <a:endParaRPr kumimoji="0" 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5270021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2.3.6 chomod</a:t>
            </a:r>
            <a:r>
              <a:rPr lang="zh-CN" altLang="en-US"/>
              <a:t>命令</a:t>
            </a:r>
          </a:p>
        </p:txBody>
      </p:sp>
      <p:sp>
        <p:nvSpPr>
          <p:cNvPr id="79875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987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052736"/>
            <a:ext cx="7605464" cy="5394943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2524392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2.3.6 </a:t>
            </a:r>
            <a:r>
              <a:rPr lang="en-US" altLang="zh-CN" dirty="0" err="1"/>
              <a:t>chomod</a:t>
            </a:r>
            <a:r>
              <a:rPr lang="zh-CN" altLang="en-US" dirty="0"/>
              <a:t>命令</a:t>
            </a:r>
          </a:p>
        </p:txBody>
      </p:sp>
      <p:sp>
        <p:nvSpPr>
          <p:cNvPr id="80899" name="内容占位符 2"/>
          <p:cNvSpPr>
            <a:spLocks noGrp="1"/>
          </p:cNvSpPr>
          <p:nvPr>
            <p:ph idx="1"/>
          </p:nvPr>
        </p:nvSpPr>
        <p:spPr>
          <a:xfrm>
            <a:off x="539552" y="1268760"/>
            <a:ext cx="8229600" cy="4525963"/>
          </a:xfrm>
        </p:spPr>
        <p:txBody>
          <a:bodyPr/>
          <a:lstStyle/>
          <a:p>
            <a:r>
              <a:rPr lang="zh-CN" altLang="en-US" dirty="0"/>
              <a:t>通常数字表示权限。其中，</a:t>
            </a:r>
            <a:r>
              <a:rPr lang="en-US" altLang="zh-CN" dirty="0"/>
              <a:t>4</a:t>
            </a:r>
            <a:r>
              <a:rPr lang="zh-CN" altLang="en-US" dirty="0"/>
              <a:t>表示读权限，</a:t>
            </a:r>
            <a:r>
              <a:rPr lang="en-US" altLang="zh-CN" dirty="0"/>
              <a:t>2</a:t>
            </a:r>
            <a:r>
              <a:rPr lang="zh-CN" altLang="en-US" dirty="0"/>
              <a:t>表示写权限，</a:t>
            </a:r>
            <a:r>
              <a:rPr lang="en-US" altLang="zh-CN" dirty="0"/>
              <a:t>1</a:t>
            </a:r>
            <a:r>
              <a:rPr lang="zh-CN" altLang="en-US" dirty="0"/>
              <a:t>表示执行权限，</a:t>
            </a:r>
            <a:r>
              <a:rPr lang="en-US" altLang="zh-CN" dirty="0"/>
              <a:t>0</a:t>
            </a:r>
            <a:r>
              <a:rPr lang="zh-CN" altLang="en-US" dirty="0"/>
              <a:t>表示没有权限。</a:t>
            </a:r>
            <a:endParaRPr lang="en-US" altLang="zh-CN" dirty="0"/>
          </a:p>
          <a:p>
            <a:r>
              <a:rPr lang="zh-CN" altLang="en-US" dirty="0"/>
              <a:t>格式：</a:t>
            </a:r>
            <a:r>
              <a:rPr lang="en-US" altLang="zh-CN" dirty="0" err="1"/>
              <a:t>chomod</a:t>
            </a:r>
            <a:r>
              <a:rPr lang="en-US" altLang="zh-CN" dirty="0"/>
              <a:t> [mode] </a:t>
            </a:r>
            <a:r>
              <a:rPr lang="zh-CN" altLang="en-US" dirty="0"/>
              <a:t>文件名</a:t>
            </a:r>
            <a:endParaRPr lang="en-US" altLang="zh-CN" dirty="0"/>
          </a:p>
          <a:p>
            <a:r>
              <a:rPr lang="zh-CN" altLang="en-US" dirty="0"/>
              <a:t>举例：</a:t>
            </a:r>
            <a:endParaRPr lang="en-US" altLang="zh-CN" dirty="0"/>
          </a:p>
          <a:p>
            <a:pPr>
              <a:buFont typeface="Wingdings" pitchFamily="2" charset="2"/>
              <a:buNone/>
            </a:pPr>
            <a:r>
              <a:rPr lang="zh-CN" altLang="en-US" dirty="0"/>
              <a:t>（</a:t>
            </a:r>
            <a:r>
              <a:rPr lang="en-US" altLang="zh-CN" dirty="0"/>
              <a:t>1</a:t>
            </a:r>
            <a:r>
              <a:rPr lang="zh-CN" altLang="en-US" dirty="0"/>
              <a:t>）</a:t>
            </a:r>
            <a:r>
              <a:rPr lang="en-US" altLang="zh-CN" dirty="0" err="1"/>
              <a:t>chmod</a:t>
            </a:r>
            <a:r>
              <a:rPr lang="zh-CN" altLang="en-US" dirty="0"/>
              <a:t> </a:t>
            </a:r>
            <a:r>
              <a:rPr lang="en-US" altLang="zh-CN" dirty="0"/>
              <a:t>a=</a:t>
            </a:r>
            <a:r>
              <a:rPr lang="en-US" altLang="zh-CN" dirty="0" err="1"/>
              <a:t>rwx</a:t>
            </a:r>
            <a:r>
              <a:rPr lang="en-US" altLang="zh-CN" dirty="0"/>
              <a:t> filename</a:t>
            </a:r>
          </a:p>
          <a:p>
            <a:pPr>
              <a:buFont typeface="Wingdings" pitchFamily="2" charset="2"/>
              <a:buNone/>
            </a:pPr>
            <a:r>
              <a:rPr lang="en-US" altLang="zh-CN" dirty="0"/>
              <a:t>        </a:t>
            </a:r>
            <a:r>
              <a:rPr lang="en-US" altLang="zh-CN" dirty="0" err="1"/>
              <a:t>chmod</a:t>
            </a:r>
            <a:r>
              <a:rPr lang="en-US" altLang="zh-CN" dirty="0"/>
              <a:t> 777 filename</a:t>
            </a:r>
          </a:p>
          <a:p>
            <a:pPr>
              <a:buFont typeface="Wingdings" pitchFamily="2" charset="2"/>
              <a:buNone/>
            </a:pPr>
            <a:r>
              <a:rPr lang="zh-CN" altLang="en-US" dirty="0"/>
              <a:t>（</a:t>
            </a:r>
            <a:r>
              <a:rPr lang="en-US" altLang="zh-CN" dirty="0"/>
              <a:t>2</a:t>
            </a:r>
            <a:r>
              <a:rPr lang="zh-CN" altLang="en-US" dirty="0"/>
              <a:t>）</a:t>
            </a:r>
            <a:r>
              <a:rPr lang="en-US" altLang="zh-CN" dirty="0" err="1"/>
              <a:t>chmod</a:t>
            </a:r>
            <a:r>
              <a:rPr lang="en-US" altLang="zh-CN" dirty="0"/>
              <a:t> </a:t>
            </a:r>
            <a:r>
              <a:rPr lang="en-US" altLang="zh-CN" dirty="0" err="1"/>
              <a:t>ug</a:t>
            </a:r>
            <a:r>
              <a:rPr lang="en-US" altLang="zh-CN" dirty="0"/>
              <a:t>=</a:t>
            </a:r>
            <a:r>
              <a:rPr lang="en-US" altLang="zh-CN" dirty="0" err="1"/>
              <a:t>rwx,o</a:t>
            </a:r>
            <a:r>
              <a:rPr lang="en-US" altLang="zh-CN" dirty="0"/>
              <a:t>=x filename</a:t>
            </a:r>
          </a:p>
          <a:p>
            <a:pPr>
              <a:buFont typeface="Wingdings" pitchFamily="2" charset="2"/>
              <a:buNone/>
            </a:pPr>
            <a:r>
              <a:rPr lang="en-US" altLang="zh-CN" dirty="0"/>
              <a:t>        </a:t>
            </a:r>
            <a:r>
              <a:rPr lang="en-US" altLang="zh-CN" dirty="0" err="1"/>
              <a:t>chmod</a:t>
            </a:r>
            <a:r>
              <a:rPr lang="en-US" altLang="zh-CN" dirty="0"/>
              <a:t> 771 filename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9072029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2A934C-6D8A-4F0E-B05C-396B76C42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2.3.6 </a:t>
            </a:r>
            <a:r>
              <a:rPr lang="en-US" altLang="zh-CN" dirty="0" err="1"/>
              <a:t>chomod</a:t>
            </a:r>
            <a:r>
              <a:rPr lang="zh-CN" altLang="en-US" dirty="0"/>
              <a:t>命令</a:t>
            </a:r>
          </a:p>
        </p:txBody>
      </p:sp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B443FB87-F831-40A1-BCD7-2109128C0D4F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46079" y="2853770"/>
          <a:ext cx="8229600" cy="3033016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090464">
                  <a:extLst>
                    <a:ext uri="{9D8B030D-6E8A-4147-A177-3AD203B41FA5}">
                      <a16:colId xmlns:a16="http://schemas.microsoft.com/office/drawing/2014/main" val="2910291587"/>
                    </a:ext>
                  </a:extLst>
                </a:gridCol>
                <a:gridCol w="1872208">
                  <a:extLst>
                    <a:ext uri="{9D8B030D-6E8A-4147-A177-3AD203B41FA5}">
                      <a16:colId xmlns:a16="http://schemas.microsoft.com/office/drawing/2014/main" val="911088055"/>
                    </a:ext>
                  </a:extLst>
                </a:gridCol>
                <a:gridCol w="2448272">
                  <a:extLst>
                    <a:ext uri="{9D8B030D-6E8A-4147-A177-3AD203B41FA5}">
                      <a16:colId xmlns:a16="http://schemas.microsoft.com/office/drawing/2014/main" val="2640690149"/>
                    </a:ext>
                  </a:extLst>
                </a:gridCol>
                <a:gridCol w="2818656">
                  <a:extLst>
                    <a:ext uri="{9D8B030D-6E8A-4147-A177-3AD203B41FA5}">
                      <a16:colId xmlns:a16="http://schemas.microsoft.com/office/drawing/2014/main" val="2603257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dirty="0"/>
                        <a:t>选项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dirty="0"/>
                        <a:t>含义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dirty="0"/>
                        <a:t>针对文件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dirty="0"/>
                        <a:t>针对目录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80625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CN" dirty="0"/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dirty="0"/>
                        <a:t>读权限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dirty="0"/>
                        <a:t>可以查看文件内容（如 </a:t>
                      </a:r>
                      <a:r>
                        <a:rPr lang="en-US" altLang="zh-CN" dirty="0"/>
                        <a:t>head more</a:t>
                      </a:r>
                      <a:r>
                        <a:rPr lang="zh-CN" altLang="en-US" dirty="0"/>
                        <a:t>等）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dirty="0"/>
                        <a:t>可以列出目录中的内容（</a:t>
                      </a:r>
                      <a:r>
                        <a:rPr lang="en-US" altLang="zh-CN" dirty="0"/>
                        <a:t>ls</a:t>
                      </a:r>
                      <a:r>
                        <a:rPr lang="zh-CN" altLang="en-US" dirty="0"/>
                        <a:t>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64987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CN" dirty="0"/>
                        <a:t>w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dirty="0"/>
                        <a:t>写权限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dirty="0"/>
                        <a:t>可以修改文件内容（如</a:t>
                      </a:r>
                      <a:r>
                        <a:rPr lang="en-US" altLang="zh-CN" dirty="0"/>
                        <a:t>vim</a:t>
                      </a:r>
                      <a:r>
                        <a:rPr lang="zh-CN" altLang="en-US" dirty="0"/>
                        <a:t>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dirty="0"/>
                        <a:t>可以在目录中创建、删除、移动文件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45802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CN" dirty="0"/>
                        <a:t>x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dirty="0"/>
                        <a:t>执行权限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dirty="0"/>
                        <a:t>执行文件</a:t>
                      </a:r>
                      <a:endParaRPr lang="en-US" altLang="zh-CN" dirty="0"/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dirty="0"/>
                        <a:t>（脚本或可执行文件）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dirty="0"/>
                        <a:t>可以进入目录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6721982"/>
                  </a:ext>
                </a:extLst>
              </a:tr>
            </a:tbl>
          </a:graphicData>
        </a:graphic>
      </p:graphicFrame>
      <p:sp>
        <p:nvSpPr>
          <p:cNvPr id="5" name="文本框 4">
            <a:extLst>
              <a:ext uri="{FF2B5EF4-FFF2-40B4-BE49-F238E27FC236}">
                <a16:creationId xmlns:a16="http://schemas.microsoft.com/office/drawing/2014/main" id="{C0F4062F-313D-4828-B8EA-1658DEBEFA05}"/>
              </a:ext>
            </a:extLst>
          </p:cNvPr>
          <p:cNvSpPr txBox="1"/>
          <p:nvPr/>
        </p:nvSpPr>
        <p:spPr>
          <a:xfrm>
            <a:off x="546079" y="1268760"/>
            <a:ext cx="8229600" cy="1285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思考：如使用</a:t>
            </a:r>
            <a:r>
              <a:rPr lang="en-US" altLang="zh-CN" dirty="0"/>
              <a:t>root </a:t>
            </a:r>
            <a:r>
              <a:rPr lang="zh-CN" altLang="en-US" dirty="0"/>
              <a:t>用户 创建 </a:t>
            </a:r>
            <a:r>
              <a:rPr lang="en-US" altLang="zh-CN" dirty="0"/>
              <a:t>test</a:t>
            </a:r>
            <a:r>
              <a:rPr lang="zh-CN" altLang="en-US" dirty="0"/>
              <a:t>目录，并在其中创建</a:t>
            </a:r>
            <a:r>
              <a:rPr lang="en-US" altLang="zh-CN" dirty="0"/>
              <a:t>a.txt</a:t>
            </a:r>
            <a:r>
              <a:rPr lang="zh-CN" altLang="en-US" dirty="0"/>
              <a:t>文件，其默认权限如为</a:t>
            </a:r>
            <a:r>
              <a:rPr lang="en-US" altLang="zh-CN" dirty="0" err="1"/>
              <a:t>rw</a:t>
            </a:r>
            <a:r>
              <a:rPr lang="en-US" altLang="zh-CN" dirty="0"/>
              <a:t>-------</a:t>
            </a:r>
            <a:r>
              <a:rPr lang="zh-CN" altLang="en-US" dirty="0"/>
              <a:t>，</a:t>
            </a:r>
            <a:r>
              <a:rPr lang="en-US" altLang="zh-CN" dirty="0"/>
              <a:t> </a:t>
            </a:r>
            <a:r>
              <a:rPr lang="zh-CN" altLang="en-US" dirty="0"/>
              <a:t>执行 </a:t>
            </a:r>
            <a:r>
              <a:rPr lang="en-US" altLang="zh-CN" dirty="0" err="1"/>
              <a:t>chmod</a:t>
            </a:r>
            <a:r>
              <a:rPr lang="en-US" altLang="zh-CN" dirty="0"/>
              <a:t>  777  test</a:t>
            </a:r>
            <a:r>
              <a:rPr lang="zh-CN" altLang="en-US" dirty="0"/>
              <a:t>后，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FF0000"/>
                </a:solidFill>
              </a:rPr>
              <a:t>a.txt </a:t>
            </a:r>
            <a:r>
              <a:rPr lang="zh-CN" altLang="en-US" dirty="0">
                <a:solidFill>
                  <a:srgbClr val="FF0000"/>
                </a:solidFill>
              </a:rPr>
              <a:t>文件的权限是什么？普通用户</a:t>
            </a:r>
            <a:r>
              <a:rPr lang="en-US" altLang="zh-CN" dirty="0">
                <a:solidFill>
                  <a:srgbClr val="FF0000"/>
                </a:solidFill>
              </a:rPr>
              <a:t>user1</a:t>
            </a:r>
            <a:r>
              <a:rPr lang="zh-CN" altLang="en-US" dirty="0">
                <a:solidFill>
                  <a:srgbClr val="FF0000"/>
                </a:solidFill>
              </a:rPr>
              <a:t>能否删除 </a:t>
            </a:r>
            <a:r>
              <a:rPr lang="en-US" altLang="zh-CN" dirty="0">
                <a:solidFill>
                  <a:srgbClr val="FF0000"/>
                </a:solidFill>
              </a:rPr>
              <a:t>test </a:t>
            </a:r>
            <a:r>
              <a:rPr lang="zh-CN" altLang="en-US" dirty="0">
                <a:solidFill>
                  <a:srgbClr val="FF0000"/>
                </a:solidFill>
              </a:rPr>
              <a:t>目录下的</a:t>
            </a:r>
            <a:r>
              <a:rPr lang="en-US" altLang="zh-CN" dirty="0">
                <a:solidFill>
                  <a:srgbClr val="FF0000"/>
                </a:solidFill>
              </a:rPr>
              <a:t>a.txt</a:t>
            </a:r>
            <a:r>
              <a:rPr lang="zh-CN" altLang="en-US" dirty="0">
                <a:solidFill>
                  <a:srgbClr val="FF0000"/>
                </a:solidFill>
              </a:rPr>
              <a:t>文件？</a:t>
            </a:r>
          </a:p>
        </p:txBody>
      </p:sp>
    </p:spTree>
    <p:extLst>
      <p:ext uri="{BB962C8B-B14F-4D97-AF65-F5344CB8AC3E}">
        <p14:creationId xmlns:p14="http://schemas.microsoft.com/office/powerpoint/2010/main" val="366381315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2.4 </a:t>
            </a:r>
            <a:r>
              <a:rPr lang="zh-CN" altLang="en-US"/>
              <a:t>文件的处理命令</a:t>
            </a:r>
          </a:p>
        </p:txBody>
      </p:sp>
      <p:sp>
        <p:nvSpPr>
          <p:cNvPr id="81923" name="内容占位符 2"/>
          <p:cNvSpPr>
            <a:spLocks noGrp="1"/>
          </p:cNvSpPr>
          <p:nvPr>
            <p:ph idx="1"/>
          </p:nvPr>
        </p:nvSpPr>
        <p:spPr>
          <a:xfrm>
            <a:off x="539552" y="1196752"/>
            <a:ext cx="8229600" cy="4525963"/>
          </a:xfrm>
        </p:spPr>
        <p:txBody>
          <a:bodyPr/>
          <a:lstStyle/>
          <a:p>
            <a:r>
              <a:rPr lang="en-US" altLang="zh-CN" dirty="0"/>
              <a:t>2.2.1 </a:t>
            </a:r>
            <a:r>
              <a:rPr lang="en-US" altLang="zh-CN" dirty="0" err="1"/>
              <a:t>grep</a:t>
            </a:r>
            <a:r>
              <a:rPr lang="zh-CN" altLang="en-US" dirty="0"/>
              <a:t>命令</a:t>
            </a:r>
            <a:endParaRPr lang="en-US" altLang="zh-CN" dirty="0"/>
          </a:p>
          <a:p>
            <a:r>
              <a:rPr lang="en-US" altLang="zh-CN" dirty="0"/>
              <a:t>2.2.2 head</a:t>
            </a:r>
            <a:r>
              <a:rPr lang="zh-CN" altLang="en-US" dirty="0"/>
              <a:t>命令</a:t>
            </a:r>
            <a:endParaRPr lang="en-US" altLang="zh-CN" dirty="0"/>
          </a:p>
          <a:p>
            <a:r>
              <a:rPr lang="en-US" altLang="zh-CN" dirty="0"/>
              <a:t>2.2.3 tail</a:t>
            </a:r>
            <a:r>
              <a:rPr lang="zh-CN" altLang="en-US" dirty="0"/>
              <a:t>命令</a:t>
            </a:r>
            <a:endParaRPr lang="en-US" altLang="zh-CN" dirty="0"/>
          </a:p>
          <a:p>
            <a:r>
              <a:rPr lang="en-US" altLang="zh-CN" dirty="0"/>
              <a:t>2.2.4 </a:t>
            </a:r>
            <a:r>
              <a:rPr lang="en-US" altLang="zh-CN" dirty="0" err="1"/>
              <a:t>wc</a:t>
            </a:r>
            <a:r>
              <a:rPr lang="zh-CN" altLang="en-US" dirty="0"/>
              <a:t>命令</a:t>
            </a:r>
            <a:endParaRPr lang="en-US" altLang="zh-CN" dirty="0"/>
          </a:p>
          <a:p>
            <a:r>
              <a:rPr lang="en-US" altLang="zh-CN" dirty="0"/>
              <a:t>2.2.5 sort</a:t>
            </a:r>
            <a:r>
              <a:rPr lang="zh-CN" altLang="en-US" dirty="0"/>
              <a:t>命令</a:t>
            </a:r>
            <a:endParaRPr lang="en-US" altLang="zh-CN" dirty="0"/>
          </a:p>
          <a:p>
            <a:r>
              <a:rPr lang="en-US" altLang="zh-CN" dirty="0"/>
              <a:t>2.2.6 find</a:t>
            </a:r>
            <a:r>
              <a:rPr lang="zh-CN" altLang="en-US" dirty="0"/>
              <a:t>命令</a:t>
            </a:r>
            <a:endParaRPr lang="en-US" altLang="zh-CN" dirty="0"/>
          </a:p>
          <a:p>
            <a:r>
              <a:rPr lang="en-US" altLang="zh-CN" dirty="0"/>
              <a:t>2.2.7 which</a:t>
            </a:r>
            <a:r>
              <a:rPr lang="zh-CN" altLang="en-US" dirty="0"/>
              <a:t>命令</a:t>
            </a:r>
            <a:endParaRPr lang="en-US" altLang="zh-CN" dirty="0"/>
          </a:p>
          <a:p>
            <a:r>
              <a:rPr lang="en-US" altLang="zh-CN" dirty="0"/>
              <a:t>2.2.8 </a:t>
            </a:r>
            <a:r>
              <a:rPr lang="en-US" altLang="zh-CN" dirty="0" err="1"/>
              <a:t>whereis</a:t>
            </a:r>
            <a:r>
              <a:rPr lang="zh-CN" altLang="en-US" dirty="0"/>
              <a:t>命令</a:t>
            </a:r>
            <a:endParaRPr lang="en-US" altLang="zh-CN" dirty="0"/>
          </a:p>
          <a:p>
            <a:r>
              <a:rPr lang="en-US" altLang="zh-CN" dirty="0"/>
              <a:t>2.2.9 locate</a:t>
            </a:r>
            <a:r>
              <a:rPr lang="zh-CN" altLang="en-US" dirty="0"/>
              <a:t>命令</a:t>
            </a:r>
          </a:p>
        </p:txBody>
      </p:sp>
    </p:spTree>
    <p:extLst>
      <p:ext uri="{BB962C8B-B14F-4D97-AF65-F5344CB8AC3E}">
        <p14:creationId xmlns:p14="http://schemas.microsoft.com/office/powerpoint/2010/main" val="418028434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2.2.1 grep</a:t>
            </a:r>
            <a:r>
              <a:rPr lang="zh-CN" altLang="en-US"/>
              <a:t>命令</a:t>
            </a:r>
          </a:p>
        </p:txBody>
      </p:sp>
      <p:sp>
        <p:nvSpPr>
          <p:cNvPr id="65539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/>
              <a:t>功能：在指定的文件中查找某个特定的字符串。</a:t>
            </a:r>
            <a:r>
              <a:rPr lang="en-GB" altLang="zh-CN" dirty="0" err="1"/>
              <a:t>linux</a:t>
            </a:r>
            <a:r>
              <a:rPr lang="zh-CN" altLang="en-US" dirty="0"/>
              <a:t>中最为常用的三大著名文本</a:t>
            </a:r>
            <a:endParaRPr lang="en-US" altLang="zh-CN" dirty="0"/>
          </a:p>
          <a:p>
            <a:pPr marL="0" indent="0">
              <a:buFont typeface="Wingdings" pitchFamily="2" charset="2"/>
              <a:buNone/>
              <a:defRPr/>
            </a:pPr>
            <a:r>
              <a:rPr lang="zh-CN" altLang="en-US" dirty="0">
                <a:solidFill>
                  <a:srgbClr val="FF0000"/>
                </a:solidFill>
              </a:rPr>
              <a:t>（</a:t>
            </a:r>
            <a:r>
              <a:rPr lang="en-GB" altLang="zh-CN" dirty="0" err="1">
                <a:solidFill>
                  <a:srgbClr val="FF0000"/>
                </a:solidFill>
              </a:rPr>
              <a:t>grep</a:t>
            </a:r>
            <a:r>
              <a:rPr lang="zh-CN" altLang="en-US" dirty="0">
                <a:solidFill>
                  <a:srgbClr val="FF0000"/>
                </a:solidFill>
              </a:rPr>
              <a:t>，</a:t>
            </a:r>
            <a:r>
              <a:rPr lang="en-GB" altLang="zh-CN" dirty="0" err="1">
                <a:solidFill>
                  <a:srgbClr val="FF0000"/>
                </a:solidFill>
              </a:rPr>
              <a:t>awk</a:t>
            </a:r>
            <a:r>
              <a:rPr lang="zh-CN" altLang="en-GB" dirty="0">
                <a:solidFill>
                  <a:srgbClr val="FF0000"/>
                </a:solidFill>
              </a:rPr>
              <a:t>，</a:t>
            </a:r>
            <a:r>
              <a:rPr lang="en-GB" altLang="zh-CN" dirty="0" err="1">
                <a:solidFill>
                  <a:srgbClr val="FF0000"/>
                </a:solidFill>
              </a:rPr>
              <a:t>sed</a:t>
            </a:r>
            <a:r>
              <a:rPr lang="zh-CN" altLang="en-GB" dirty="0">
                <a:solidFill>
                  <a:srgbClr val="FF0000"/>
                </a:solidFill>
              </a:rPr>
              <a:t>）</a:t>
            </a:r>
            <a:r>
              <a:rPr lang="zh-CN" altLang="en-US" dirty="0"/>
              <a:t>处理工具之一</a:t>
            </a:r>
            <a:endParaRPr lang="en-US" altLang="zh-CN" dirty="0"/>
          </a:p>
          <a:p>
            <a:pPr marL="0" indent="0">
              <a:buFont typeface="Wingdings" pitchFamily="2" charset="2"/>
              <a:buNone/>
              <a:defRPr/>
            </a:pPr>
            <a:endParaRPr lang="en-US" altLang="zh-CN" dirty="0"/>
          </a:p>
          <a:p>
            <a:pPr>
              <a:defRPr/>
            </a:pPr>
            <a:r>
              <a:rPr lang="zh-CN" altLang="en-US" dirty="0"/>
              <a:t>格式：</a:t>
            </a:r>
            <a:r>
              <a:rPr lang="en-US" altLang="zh-CN" dirty="0" err="1"/>
              <a:t>grep</a:t>
            </a:r>
            <a:r>
              <a:rPr lang="en-US" altLang="zh-CN" dirty="0"/>
              <a:t> [</a:t>
            </a:r>
            <a:r>
              <a:rPr lang="zh-CN" altLang="en-US" dirty="0"/>
              <a:t>选项</a:t>
            </a:r>
            <a:r>
              <a:rPr lang="en-US" altLang="zh-CN" dirty="0"/>
              <a:t>] </a:t>
            </a:r>
            <a:r>
              <a:rPr lang="zh-CN" altLang="en-US" dirty="0"/>
              <a:t>关键字 文件名</a:t>
            </a:r>
            <a:endParaRPr lang="en-US" altLang="zh-CN" dirty="0"/>
          </a:p>
          <a:p>
            <a:pPr marL="0" indent="0">
              <a:buNone/>
              <a:defRPr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7125210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00113" y="188913"/>
            <a:ext cx="7313612" cy="4618037"/>
          </a:xfrm>
        </p:spPr>
        <p:txBody>
          <a:bodyPr/>
          <a:lstStyle/>
          <a:p>
            <a:pPr>
              <a:defRPr/>
            </a:pPr>
            <a:r>
              <a:rPr lang="zh-CN" altLang="en-US" sz="1800" b="1" dirty="0">
                <a:solidFill>
                  <a:schemeClr val="bg1"/>
                </a:solidFill>
              </a:rPr>
              <a:t>常用选项：</a:t>
            </a:r>
            <a:endParaRPr lang="en-US" altLang="zh-CN" sz="1800" b="1" dirty="0">
              <a:solidFill>
                <a:schemeClr val="bg1"/>
              </a:solidFill>
            </a:endParaRPr>
          </a:p>
          <a:p>
            <a:pPr>
              <a:defRPr/>
            </a:pPr>
            <a:endParaRPr lang="en-US" altLang="zh-CN" sz="1800" b="1" dirty="0">
              <a:solidFill>
                <a:schemeClr val="bg1"/>
              </a:solidFill>
            </a:endParaRPr>
          </a:p>
          <a:p>
            <a:pPr>
              <a:defRPr/>
            </a:pPr>
            <a:endParaRPr lang="zh-CN" altLang="en-US" sz="1800" b="1" dirty="0">
              <a:solidFill>
                <a:schemeClr val="bg1"/>
              </a:solidFill>
            </a:endParaRPr>
          </a:p>
          <a:p>
            <a:pPr marL="0" indent="0">
              <a:lnSpc>
                <a:spcPct val="150000"/>
              </a:lnSpc>
              <a:buFont typeface="Wingdings" pitchFamily="2" charset="2"/>
              <a:buNone/>
              <a:defRPr/>
            </a:pPr>
            <a:r>
              <a:rPr lang="zh-CN" altLang="en-US" sz="1800" dirty="0"/>
              <a:t>　</a:t>
            </a:r>
            <a:r>
              <a:rPr lang="zh-CN" altLang="en-US" sz="1600" dirty="0"/>
              <a:t>　</a:t>
            </a:r>
            <a:r>
              <a:rPr lang="en-US" altLang="zh-CN" sz="1600" dirty="0"/>
              <a:t>-E </a:t>
            </a:r>
            <a:r>
              <a:rPr lang="zh-CN" altLang="en-US" sz="1600" dirty="0"/>
              <a:t>：开启扩展（</a:t>
            </a:r>
            <a:r>
              <a:rPr lang="en-US" altLang="zh-CN" sz="1600" dirty="0"/>
              <a:t>Extend</a:t>
            </a:r>
            <a:r>
              <a:rPr lang="zh-CN" altLang="en-US" sz="1600" dirty="0"/>
              <a:t>）的正则表达式。</a:t>
            </a:r>
          </a:p>
          <a:p>
            <a:pPr marL="0" indent="0">
              <a:lnSpc>
                <a:spcPct val="150000"/>
              </a:lnSpc>
              <a:buFont typeface="Wingdings" pitchFamily="2" charset="2"/>
              <a:buNone/>
              <a:defRPr/>
            </a:pPr>
            <a:r>
              <a:rPr lang="zh-CN" altLang="en-US" sz="1600" dirty="0"/>
              <a:t>　　</a:t>
            </a:r>
            <a:r>
              <a:rPr lang="en-US" altLang="zh-CN" sz="1600" dirty="0">
                <a:solidFill>
                  <a:srgbClr val="FF0000"/>
                </a:solidFill>
              </a:rPr>
              <a:t>-i </a:t>
            </a:r>
            <a:r>
              <a:rPr lang="zh-CN" altLang="en-US" sz="1600" dirty="0">
                <a:solidFill>
                  <a:srgbClr val="FF0000"/>
                </a:solidFill>
              </a:rPr>
              <a:t>：忽略大小写（</a:t>
            </a:r>
            <a:r>
              <a:rPr lang="en-US" altLang="zh-CN" sz="1600" dirty="0">
                <a:solidFill>
                  <a:srgbClr val="FF0000"/>
                </a:solidFill>
              </a:rPr>
              <a:t>ignore case</a:t>
            </a:r>
            <a:r>
              <a:rPr lang="zh-CN" altLang="en-US" sz="1600" dirty="0">
                <a:solidFill>
                  <a:srgbClr val="FF0000"/>
                </a:solidFill>
              </a:rPr>
              <a:t>）</a:t>
            </a:r>
            <a:r>
              <a:rPr lang="zh-CN" altLang="en-US" sz="1600" dirty="0"/>
              <a:t>。</a:t>
            </a:r>
          </a:p>
          <a:p>
            <a:pPr marL="0" indent="0">
              <a:lnSpc>
                <a:spcPct val="150000"/>
              </a:lnSpc>
              <a:buFont typeface="Wingdings" pitchFamily="2" charset="2"/>
              <a:buNone/>
              <a:defRPr/>
            </a:pPr>
            <a:r>
              <a:rPr lang="zh-CN" altLang="en-US" sz="1600" dirty="0"/>
              <a:t>　</a:t>
            </a:r>
            <a:r>
              <a:rPr lang="zh-CN" altLang="en-US" sz="1600" dirty="0">
                <a:solidFill>
                  <a:srgbClr val="FF0000"/>
                </a:solidFill>
              </a:rPr>
              <a:t>　</a:t>
            </a:r>
            <a:r>
              <a:rPr lang="en-US" altLang="zh-CN" sz="1600" dirty="0">
                <a:solidFill>
                  <a:srgbClr val="FF0000"/>
                </a:solidFill>
              </a:rPr>
              <a:t>-v </a:t>
            </a:r>
            <a:r>
              <a:rPr lang="zh-CN" altLang="en-US" sz="1600" dirty="0">
                <a:solidFill>
                  <a:srgbClr val="FF0000"/>
                </a:solidFill>
              </a:rPr>
              <a:t>：反过来（</a:t>
            </a:r>
            <a:r>
              <a:rPr lang="en-US" altLang="zh-CN" sz="1600" dirty="0">
                <a:solidFill>
                  <a:srgbClr val="FF0000"/>
                </a:solidFill>
              </a:rPr>
              <a:t>invert</a:t>
            </a:r>
            <a:r>
              <a:rPr lang="zh-CN" altLang="en-US" sz="1600" dirty="0">
                <a:solidFill>
                  <a:srgbClr val="FF0000"/>
                </a:solidFill>
              </a:rPr>
              <a:t>），只打印没有匹配的，而匹配的反而不打印。</a:t>
            </a:r>
          </a:p>
          <a:p>
            <a:pPr marL="0" indent="0">
              <a:lnSpc>
                <a:spcPct val="150000"/>
              </a:lnSpc>
              <a:buFont typeface="Wingdings" pitchFamily="2" charset="2"/>
              <a:buNone/>
              <a:defRPr/>
            </a:pPr>
            <a:r>
              <a:rPr lang="zh-CN" altLang="en-US" sz="1600" dirty="0"/>
              <a:t>　　</a:t>
            </a:r>
            <a:r>
              <a:rPr lang="en-US" altLang="zh-CN" sz="1600" dirty="0">
                <a:solidFill>
                  <a:srgbClr val="FF0000"/>
                </a:solidFill>
              </a:rPr>
              <a:t>-n </a:t>
            </a:r>
            <a:r>
              <a:rPr lang="zh-CN" altLang="en-US" sz="1600" dirty="0">
                <a:solidFill>
                  <a:srgbClr val="FF0000"/>
                </a:solidFill>
              </a:rPr>
              <a:t>：显示行号</a:t>
            </a:r>
          </a:p>
          <a:p>
            <a:pPr marL="0" indent="0">
              <a:lnSpc>
                <a:spcPct val="150000"/>
              </a:lnSpc>
              <a:buFont typeface="Wingdings" pitchFamily="2" charset="2"/>
              <a:buNone/>
              <a:defRPr/>
            </a:pPr>
            <a:r>
              <a:rPr lang="zh-CN" altLang="en-US" sz="1600" dirty="0"/>
              <a:t>　　</a:t>
            </a:r>
            <a:r>
              <a:rPr lang="en-US" altLang="zh-CN" sz="1600" dirty="0">
                <a:solidFill>
                  <a:srgbClr val="FF0000"/>
                </a:solidFill>
              </a:rPr>
              <a:t>-w </a:t>
            </a:r>
            <a:r>
              <a:rPr lang="zh-CN" altLang="en-US" sz="1600" dirty="0">
                <a:solidFill>
                  <a:srgbClr val="FF0000"/>
                </a:solidFill>
              </a:rPr>
              <a:t>：</a:t>
            </a:r>
            <a:r>
              <a:rPr lang="zh-CN" altLang="en-US" sz="1600" dirty="0"/>
              <a:t>被匹配的文本只能是单词，而不能是单词中的某一部分，如文本中有</a:t>
            </a:r>
            <a:r>
              <a:rPr lang="en-US" altLang="zh-CN" sz="1600" dirty="0"/>
              <a:t>liker</a:t>
            </a:r>
            <a:r>
              <a:rPr lang="zh-CN" altLang="en-US" sz="1600" dirty="0"/>
              <a:t>，而搜寻的只是</a:t>
            </a:r>
            <a:r>
              <a:rPr lang="en-US" altLang="zh-CN" sz="1600" dirty="0"/>
              <a:t>like</a:t>
            </a:r>
            <a:r>
              <a:rPr lang="zh-CN" altLang="en-US" sz="1600" dirty="0"/>
              <a:t>，就可以使用</a:t>
            </a:r>
            <a:r>
              <a:rPr lang="en-US" altLang="zh-CN" sz="1600" dirty="0"/>
              <a:t>-w</a:t>
            </a:r>
            <a:r>
              <a:rPr lang="zh-CN" altLang="en-US" sz="1600" dirty="0"/>
              <a:t>选项来避免匹配</a:t>
            </a:r>
            <a:r>
              <a:rPr lang="en-US" altLang="zh-CN" sz="1600" dirty="0"/>
              <a:t>liker </a:t>
            </a:r>
            <a:r>
              <a:rPr lang="zh-CN" altLang="en-US" sz="1600" dirty="0"/>
              <a:t>（整字匹配）</a:t>
            </a:r>
            <a:endParaRPr lang="en-US" altLang="zh-CN" sz="1600" dirty="0"/>
          </a:p>
          <a:p>
            <a:pPr marL="0" indent="0">
              <a:lnSpc>
                <a:spcPct val="150000"/>
              </a:lnSpc>
              <a:buFont typeface="Wingdings" pitchFamily="2" charset="2"/>
              <a:buNone/>
              <a:defRPr/>
            </a:pPr>
            <a:r>
              <a:rPr lang="zh-CN" altLang="en-US" sz="1600" dirty="0"/>
              <a:t>　　</a:t>
            </a:r>
            <a:r>
              <a:rPr lang="en-US" altLang="zh-CN" sz="1600" dirty="0">
                <a:solidFill>
                  <a:srgbClr val="FF0000"/>
                </a:solidFill>
              </a:rPr>
              <a:t>-c </a:t>
            </a:r>
            <a:r>
              <a:rPr lang="zh-CN" altLang="en-US" sz="1600" dirty="0">
                <a:solidFill>
                  <a:srgbClr val="FF0000"/>
                </a:solidFill>
              </a:rPr>
              <a:t>：</a:t>
            </a:r>
            <a:r>
              <a:rPr lang="zh-CN" altLang="en-US" sz="1600" dirty="0"/>
              <a:t>显示总共有多少行被匹配到了，而不是显示被匹配到的内容，注意如果同时使用</a:t>
            </a:r>
            <a:r>
              <a:rPr lang="en-US" altLang="zh-CN" sz="1600" dirty="0"/>
              <a:t>-cv</a:t>
            </a:r>
            <a:r>
              <a:rPr lang="zh-CN" altLang="en-US" sz="1600" dirty="0"/>
              <a:t>选项是显示有多少行没有被匹配到。</a:t>
            </a:r>
          </a:p>
          <a:p>
            <a:pPr marL="0" indent="0">
              <a:lnSpc>
                <a:spcPct val="150000"/>
              </a:lnSpc>
              <a:buFont typeface="Wingdings" pitchFamily="2" charset="2"/>
              <a:buNone/>
              <a:defRPr/>
            </a:pPr>
            <a:r>
              <a:rPr lang="zh-CN" altLang="en-US" sz="1600" dirty="0"/>
              <a:t>　　</a:t>
            </a:r>
            <a:r>
              <a:rPr lang="en-US" altLang="zh-CN" sz="1600" dirty="0">
                <a:solidFill>
                  <a:srgbClr val="FF0000"/>
                </a:solidFill>
              </a:rPr>
              <a:t>-o </a:t>
            </a:r>
            <a:r>
              <a:rPr lang="zh-CN" altLang="en-US" sz="1600" dirty="0">
                <a:solidFill>
                  <a:srgbClr val="FF0000"/>
                </a:solidFill>
              </a:rPr>
              <a:t>：</a:t>
            </a:r>
            <a:r>
              <a:rPr lang="zh-CN" altLang="en-US" sz="1600" dirty="0"/>
              <a:t>只显示被模式匹配到的字符串。</a:t>
            </a:r>
          </a:p>
          <a:p>
            <a:pPr marL="0" indent="0">
              <a:lnSpc>
                <a:spcPct val="150000"/>
              </a:lnSpc>
              <a:buFont typeface="Wingdings" pitchFamily="2" charset="2"/>
              <a:buNone/>
              <a:defRPr/>
            </a:pPr>
            <a:r>
              <a:rPr lang="zh-CN" altLang="en-US" sz="1600" dirty="0"/>
              <a:t>　　</a:t>
            </a:r>
            <a:r>
              <a:rPr lang="en-US" altLang="zh-CN" sz="1600" dirty="0">
                <a:solidFill>
                  <a:srgbClr val="FF0000"/>
                </a:solidFill>
              </a:rPr>
              <a:t>--color :</a:t>
            </a:r>
            <a:r>
              <a:rPr lang="zh-CN" altLang="en-US" sz="1600" dirty="0"/>
              <a:t>将匹配到的内容以颜色高亮显示。</a:t>
            </a:r>
          </a:p>
          <a:p>
            <a:pPr marL="0" indent="0">
              <a:lnSpc>
                <a:spcPct val="150000"/>
              </a:lnSpc>
              <a:buFont typeface="Wingdings" pitchFamily="2" charset="2"/>
              <a:buNone/>
              <a:defRPr/>
            </a:pPr>
            <a:r>
              <a:rPr lang="zh-CN" altLang="en-US" sz="1600" dirty="0"/>
              <a:t>　　</a:t>
            </a:r>
            <a:r>
              <a:rPr lang="en-US" altLang="zh-CN" sz="1600" dirty="0">
                <a:solidFill>
                  <a:srgbClr val="FF0000"/>
                </a:solidFill>
              </a:rPr>
              <a:t>-A  n</a:t>
            </a:r>
            <a:r>
              <a:rPr lang="zh-CN" altLang="en-US" sz="1600" dirty="0">
                <a:solidFill>
                  <a:srgbClr val="FF0000"/>
                </a:solidFill>
              </a:rPr>
              <a:t>：</a:t>
            </a:r>
            <a:r>
              <a:rPr lang="zh-CN" altLang="en-US" sz="1600" dirty="0"/>
              <a:t>显示匹配到的字符串所在的行及其后</a:t>
            </a:r>
            <a:r>
              <a:rPr lang="en-US" altLang="zh-CN" sz="1600" dirty="0"/>
              <a:t>n</a:t>
            </a:r>
            <a:r>
              <a:rPr lang="zh-CN" altLang="en-US" sz="1600" dirty="0"/>
              <a:t>行，</a:t>
            </a:r>
            <a:r>
              <a:rPr lang="en-US" altLang="zh-CN" sz="1600" dirty="0"/>
              <a:t>after</a:t>
            </a:r>
          </a:p>
          <a:p>
            <a:pPr marL="0" indent="0">
              <a:lnSpc>
                <a:spcPct val="150000"/>
              </a:lnSpc>
              <a:buFont typeface="Wingdings" pitchFamily="2" charset="2"/>
              <a:buNone/>
              <a:defRPr/>
            </a:pPr>
            <a:r>
              <a:rPr lang="zh-CN" altLang="en-US" sz="1600" dirty="0"/>
              <a:t>　　</a:t>
            </a:r>
            <a:r>
              <a:rPr lang="en-US" altLang="zh-CN" sz="1600" dirty="0">
                <a:solidFill>
                  <a:srgbClr val="FF0000"/>
                </a:solidFill>
              </a:rPr>
              <a:t>-B  n</a:t>
            </a:r>
            <a:r>
              <a:rPr lang="zh-CN" altLang="en-US" sz="1600" dirty="0"/>
              <a:t>：显示匹配到的字符串所在的行及其前</a:t>
            </a:r>
            <a:r>
              <a:rPr lang="en-US" altLang="zh-CN" sz="1600" dirty="0"/>
              <a:t>n</a:t>
            </a:r>
            <a:r>
              <a:rPr lang="zh-CN" altLang="en-US" sz="1600" dirty="0"/>
              <a:t>行，</a:t>
            </a:r>
            <a:r>
              <a:rPr lang="en-US" altLang="zh-CN" sz="1600" dirty="0"/>
              <a:t>before</a:t>
            </a:r>
          </a:p>
          <a:p>
            <a:pPr marL="0" indent="0">
              <a:lnSpc>
                <a:spcPct val="150000"/>
              </a:lnSpc>
              <a:buFont typeface="Wingdings" pitchFamily="2" charset="2"/>
              <a:buNone/>
              <a:defRPr/>
            </a:pPr>
            <a:r>
              <a:rPr lang="zh-CN" altLang="en-US" sz="1600" dirty="0"/>
              <a:t>　　</a:t>
            </a:r>
            <a:r>
              <a:rPr lang="en-US" altLang="zh-CN" sz="1600" dirty="0">
                <a:solidFill>
                  <a:srgbClr val="FF0000"/>
                </a:solidFill>
              </a:rPr>
              <a:t>-C  n</a:t>
            </a:r>
            <a:r>
              <a:rPr lang="zh-CN" altLang="en-US" sz="1600" dirty="0">
                <a:solidFill>
                  <a:srgbClr val="FF0000"/>
                </a:solidFill>
              </a:rPr>
              <a:t>：</a:t>
            </a:r>
            <a:r>
              <a:rPr lang="zh-CN" altLang="en-US" sz="1600" dirty="0"/>
              <a:t>显示匹配到的字符串所在的行及其前后各</a:t>
            </a:r>
            <a:r>
              <a:rPr lang="en-US" altLang="zh-CN" sz="1600" dirty="0"/>
              <a:t>n</a:t>
            </a:r>
            <a:r>
              <a:rPr lang="zh-CN" altLang="en-US" sz="1600" dirty="0"/>
              <a:t>行，</a:t>
            </a:r>
            <a:r>
              <a:rPr lang="en-US" altLang="zh-CN" sz="1600" dirty="0"/>
              <a:t>context</a:t>
            </a:r>
          </a:p>
          <a:p>
            <a:pPr marL="0" indent="0">
              <a:lnSpc>
                <a:spcPct val="150000"/>
              </a:lnSpc>
              <a:buFont typeface="Wingdings" pitchFamily="2" charset="2"/>
              <a:buNone/>
              <a:defRPr/>
            </a:pP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08110121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2.2.1 grep</a:t>
            </a:r>
            <a:r>
              <a:rPr lang="zh-CN" altLang="en-US"/>
              <a:t>命令</a:t>
            </a:r>
          </a:p>
        </p:txBody>
      </p:sp>
      <p:sp>
        <p:nvSpPr>
          <p:cNvPr id="84995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8499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263" y="980728"/>
            <a:ext cx="8277312" cy="5519961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301814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Shell </a:t>
            </a:r>
            <a:r>
              <a:rPr lang="zh-CN" altLang="en-US"/>
              <a:t>类型查看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693" y="2060848"/>
            <a:ext cx="8964613" cy="4114800"/>
          </a:xfrm>
        </p:spPr>
        <p:txBody>
          <a:bodyPr/>
          <a:lstStyle/>
          <a:p>
            <a:pPr lvl="1" eaLnBrk="1" hangingPunct="1"/>
            <a:endParaRPr lang="zh-CN" altLang="zh-CN" sz="2400">
              <a:solidFill>
                <a:schemeClr val="folHlink"/>
              </a:solidFill>
            </a:endParaRPr>
          </a:p>
        </p:txBody>
      </p:sp>
      <p:pic>
        <p:nvPicPr>
          <p:cNvPr id="9220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196752"/>
            <a:ext cx="6480894" cy="510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5324040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2.2.1 grep</a:t>
            </a:r>
            <a:r>
              <a:rPr lang="zh-CN" altLang="en-US"/>
              <a:t>命令</a:t>
            </a:r>
          </a:p>
        </p:txBody>
      </p:sp>
      <p:sp>
        <p:nvSpPr>
          <p:cNvPr id="86019" name="内容占位符 2"/>
          <p:cNvSpPr>
            <a:spLocks noGrp="1"/>
          </p:cNvSpPr>
          <p:nvPr>
            <p:ph idx="1"/>
          </p:nvPr>
        </p:nvSpPr>
        <p:spPr>
          <a:xfrm>
            <a:off x="395536" y="1340768"/>
            <a:ext cx="8229600" cy="4525963"/>
          </a:xfrm>
        </p:spPr>
        <p:txBody>
          <a:bodyPr/>
          <a:lstStyle/>
          <a:p>
            <a:r>
              <a:rPr lang="en-US" altLang="zh-CN" dirty="0">
                <a:solidFill>
                  <a:srgbClr val="FF0000"/>
                </a:solidFill>
              </a:rPr>
              <a:t>-i</a:t>
            </a:r>
            <a:r>
              <a:rPr lang="zh-CN" altLang="en-US" dirty="0">
                <a:solidFill>
                  <a:srgbClr val="FF0000"/>
                </a:solidFill>
              </a:rPr>
              <a:t>选项不区分大小写。</a:t>
            </a:r>
          </a:p>
        </p:txBody>
      </p:sp>
      <p:pic>
        <p:nvPicPr>
          <p:cNvPr id="8602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988840"/>
            <a:ext cx="6715125" cy="445452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6989128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704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87044" name="Picture 2" descr="https://images2017.cnblogs.com/blog/1082446/201708/1082446-20170801024212474-112810408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1341438"/>
            <a:ext cx="7848600" cy="4824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796136" y="4338009"/>
            <a:ext cx="23762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rgbClr val="FF0000"/>
                </a:solidFill>
              </a:rPr>
              <a:t>没有匹配到的数量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35696" y="5301208"/>
            <a:ext cx="23762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rgbClr val="FF0000"/>
                </a:solidFill>
              </a:rPr>
              <a:t>只显示模式匹配到的串</a:t>
            </a:r>
          </a:p>
        </p:txBody>
      </p:sp>
    </p:spTree>
    <p:extLst>
      <p:ext uri="{BB962C8B-B14F-4D97-AF65-F5344CB8AC3E}">
        <p14:creationId xmlns:p14="http://schemas.microsoft.com/office/powerpoint/2010/main" val="234600882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8067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88068" name="Picture 2" descr="https://images2017.cnblogs.com/blog/1082446/201708/1082446-20170802054722240-72789551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375" y="115888"/>
            <a:ext cx="6688138" cy="6526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3311421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用于多个文件内容搜索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80728"/>
            <a:ext cx="9117640" cy="30963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0174444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052736"/>
            <a:ext cx="8208912" cy="46957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2081668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7504" y="12349"/>
            <a:ext cx="8820472" cy="914400"/>
          </a:xfrm>
        </p:spPr>
        <p:txBody>
          <a:bodyPr/>
          <a:lstStyle/>
          <a:p>
            <a:r>
              <a:rPr lang="zh-CN" altLang="en-US" sz="2800" dirty="0"/>
              <a:t>组合匹配，查询包含 </a:t>
            </a:r>
            <a:r>
              <a:rPr lang="en-US" altLang="zh-CN" sz="2800" dirty="0"/>
              <a:t>root</a:t>
            </a:r>
            <a:r>
              <a:rPr lang="zh-CN" altLang="en-US" sz="2800" dirty="0"/>
              <a:t>或者</a:t>
            </a:r>
            <a:r>
              <a:rPr lang="en-US" altLang="zh-CN" sz="2800" dirty="0"/>
              <a:t>sys</a:t>
            </a:r>
            <a:r>
              <a:rPr lang="zh-CN" altLang="en-US" sz="2800" dirty="0"/>
              <a:t>字符串的内容行</a:t>
            </a:r>
            <a:br>
              <a:rPr lang="en-US" altLang="zh-CN" sz="2800" dirty="0"/>
            </a:br>
            <a:r>
              <a:rPr lang="zh-CN" altLang="en-US" sz="2800" dirty="0"/>
              <a:t>（没有颜色？）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83241" y="980728"/>
            <a:ext cx="8229600" cy="4525963"/>
          </a:xfrm>
        </p:spPr>
        <p:txBody>
          <a:bodyPr/>
          <a:lstStyle/>
          <a:p>
            <a:r>
              <a:rPr lang="en-GB" altLang="zh-CN" sz="2400" dirty="0" err="1"/>
              <a:t>grep</a:t>
            </a:r>
            <a:r>
              <a:rPr lang="en-GB" altLang="zh-CN" sz="2400" dirty="0"/>
              <a:t> -e 'match_pattern1' -e 'match_pattern2' file</a:t>
            </a:r>
          </a:p>
          <a:p>
            <a:r>
              <a:rPr lang="en-GB" altLang="zh-CN" sz="2400" dirty="0" err="1"/>
              <a:t>grep</a:t>
            </a:r>
            <a:r>
              <a:rPr lang="en-GB" altLang="zh-CN" sz="2400" dirty="0"/>
              <a:t> -E 'match_pattern11|match_pattern2' file</a:t>
            </a:r>
            <a:endParaRPr lang="zh-CN" altLang="en-US" sz="24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660" y="1844824"/>
            <a:ext cx="7704856" cy="52151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9143870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查询包含 </a:t>
            </a:r>
            <a:r>
              <a:rPr lang="en-US" altLang="zh-CN" dirty="0"/>
              <a:t>root</a:t>
            </a:r>
            <a:r>
              <a:rPr lang="zh-CN" altLang="en-US" dirty="0"/>
              <a:t>和</a:t>
            </a:r>
            <a:r>
              <a:rPr lang="en-US" altLang="zh-CN" dirty="0"/>
              <a:t>sys</a:t>
            </a:r>
            <a:r>
              <a:rPr lang="zh-CN" altLang="en-US" dirty="0"/>
              <a:t>字符串的内容行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052736"/>
            <a:ext cx="8267849" cy="50405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8351344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Grep</a:t>
            </a:r>
            <a:r>
              <a:rPr lang="zh-CN" altLang="en-US" dirty="0"/>
              <a:t>中引号的作用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124744"/>
            <a:ext cx="8229600" cy="5001419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sz="2000" b="1" dirty="0"/>
              <a:t>不加引号</a:t>
            </a:r>
            <a:r>
              <a:rPr lang="zh-CN" altLang="en-US" sz="2000" dirty="0"/>
              <a:t>，只能查找连续的字符串，数字等，不能查询类似包含空格的字符串。不过如果字符串中有变量的话， 会先将变量解析成具体值，再作为关键字进行查询，和双引号功能有点类似； 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zh-CN" altLang="en-US" sz="2000" b="1" dirty="0"/>
              <a:t>单引号</a:t>
            </a:r>
            <a:r>
              <a:rPr lang="zh-CN" altLang="en-US" sz="2000" dirty="0"/>
              <a:t>，查询的时候会将单引号内的原样内容作为关键字，单引号作为全引用，如果单引号中有常量或者变量，不会被替换； 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zh-CN" altLang="en-US" sz="2000" b="1" dirty="0"/>
              <a:t>双引号</a:t>
            </a:r>
            <a:r>
              <a:rPr lang="zh-CN" altLang="en-US" sz="2000" dirty="0"/>
              <a:t>，如果双引号中的内容有变量，命令等，会先将这些变量解析成具体的结果，然后再根据解析后的数据作为关键字进行查询。双引号是部分引用，双引号的变量或者常量会被解析成具体内容； 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zh-CN" altLang="en-US" sz="2000" dirty="0"/>
              <a:t>使用正则进行查询的时候，以上三种情况都是适用的。</a:t>
            </a:r>
          </a:p>
        </p:txBody>
      </p:sp>
    </p:spTree>
    <p:extLst>
      <p:ext uri="{BB962C8B-B14F-4D97-AF65-F5344CB8AC3E}">
        <p14:creationId xmlns:p14="http://schemas.microsoft.com/office/powerpoint/2010/main" val="84718255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2.2.2 head</a:t>
            </a:r>
            <a:r>
              <a:rPr lang="zh-CN" altLang="en-US"/>
              <a:t>命令</a:t>
            </a:r>
          </a:p>
        </p:txBody>
      </p:sp>
      <p:sp>
        <p:nvSpPr>
          <p:cNvPr id="89091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功能：查看文件的开头部分的内容</a:t>
            </a:r>
            <a:endParaRPr lang="en-US" altLang="zh-CN" dirty="0"/>
          </a:p>
          <a:p>
            <a:r>
              <a:rPr lang="zh-CN" altLang="en-US" dirty="0"/>
              <a:t>格式：</a:t>
            </a:r>
            <a:r>
              <a:rPr lang="en-US" altLang="zh-CN" dirty="0"/>
              <a:t>head [</a:t>
            </a:r>
            <a:r>
              <a:rPr lang="zh-CN" altLang="en-US" dirty="0"/>
              <a:t>数字选项</a:t>
            </a:r>
            <a:r>
              <a:rPr lang="en-US" altLang="zh-CN" dirty="0"/>
              <a:t>] </a:t>
            </a:r>
            <a:r>
              <a:rPr lang="zh-CN" altLang="en-US" dirty="0"/>
              <a:t>文件名</a:t>
            </a:r>
            <a:endParaRPr lang="en-US" altLang="zh-CN" dirty="0"/>
          </a:p>
          <a:p>
            <a:r>
              <a:rPr lang="zh-CN" altLang="en-US" dirty="0">
                <a:solidFill>
                  <a:srgbClr val="FF0000"/>
                </a:solidFill>
              </a:rPr>
              <a:t>数字选项：指定要显示的行数。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/>
              <a:t>说明：如果不加数字选项，默认只显示文件最初的</a:t>
            </a:r>
            <a:r>
              <a:rPr lang="en-US" altLang="zh-CN" dirty="0"/>
              <a:t>10</a:t>
            </a:r>
            <a:r>
              <a:rPr lang="zh-CN" altLang="en-US" dirty="0"/>
              <a:t>行。</a:t>
            </a:r>
          </a:p>
        </p:txBody>
      </p:sp>
    </p:spTree>
    <p:extLst>
      <p:ext uri="{BB962C8B-B14F-4D97-AF65-F5344CB8AC3E}">
        <p14:creationId xmlns:p14="http://schemas.microsoft.com/office/powerpoint/2010/main" val="276052266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2.2.2 head</a:t>
            </a:r>
            <a:r>
              <a:rPr lang="zh-CN" altLang="en-US"/>
              <a:t>命令</a:t>
            </a:r>
          </a:p>
        </p:txBody>
      </p:sp>
      <p:sp>
        <p:nvSpPr>
          <p:cNvPr id="90115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9011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5875" y="1643063"/>
            <a:ext cx="7286625" cy="48768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063274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SHELL</a:t>
            </a:r>
            <a:r>
              <a:rPr lang="zh-CN" altLang="en-US"/>
              <a:t>命令特点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196752"/>
            <a:ext cx="8229600" cy="4929411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zh-CN" sz="2800" dirty="0"/>
              <a:t>Shell</a:t>
            </a:r>
            <a:r>
              <a:rPr lang="zh-CN" altLang="en-US" sz="2800" dirty="0"/>
              <a:t>命令是由命令名和对个选项以及参数组成的命令行。各部分之间用空格分隔，并且</a:t>
            </a:r>
            <a:r>
              <a:rPr lang="en-US" altLang="zh-CN" sz="2800" dirty="0"/>
              <a:t>Shell</a:t>
            </a:r>
            <a:r>
              <a:rPr lang="zh-CN" altLang="en-US" sz="2800" dirty="0"/>
              <a:t>命令是严格区分大小写的。因此，在使用</a:t>
            </a:r>
            <a:r>
              <a:rPr lang="en-US" altLang="zh-CN" sz="2800" dirty="0"/>
              <a:t>Shell</a:t>
            </a:r>
            <a:r>
              <a:rPr lang="zh-CN" altLang="en-US" sz="2800" dirty="0"/>
              <a:t>命令时应特别注意。</a:t>
            </a:r>
            <a:endParaRPr lang="en-US" altLang="zh-CN" sz="2800" dirty="0"/>
          </a:p>
          <a:p>
            <a:pPr eaLnBrk="1" hangingPunct="1">
              <a:lnSpc>
                <a:spcPct val="80000"/>
              </a:lnSpc>
            </a:pPr>
            <a:r>
              <a:rPr lang="en-US" altLang="zh-CN" sz="2800" dirty="0"/>
              <a:t>SHELL</a:t>
            </a:r>
            <a:r>
              <a:rPr lang="zh-CN" altLang="en-US" sz="2800" dirty="0"/>
              <a:t>命令格式：</a:t>
            </a:r>
          </a:p>
          <a:p>
            <a:pPr lvl="1" eaLnBrk="1" hangingPunct="1">
              <a:lnSpc>
                <a:spcPct val="80000"/>
              </a:lnSpc>
            </a:pPr>
            <a:r>
              <a:rPr lang="zh-CN" altLang="en-US" sz="1800" dirty="0"/>
              <a:t>命令  </a:t>
            </a:r>
            <a:r>
              <a:rPr lang="en-US" altLang="zh-CN" sz="1800" dirty="0"/>
              <a:t>[</a:t>
            </a:r>
            <a:r>
              <a:rPr lang="zh-CN" altLang="en-US" sz="1800" dirty="0"/>
              <a:t>－选项</a:t>
            </a:r>
            <a:r>
              <a:rPr lang="en-US" altLang="zh-CN" sz="1800" dirty="0"/>
              <a:t>]  [</a:t>
            </a:r>
            <a:r>
              <a:rPr lang="zh-CN" altLang="en-US" sz="1800" dirty="0"/>
              <a:t>参数</a:t>
            </a:r>
            <a:r>
              <a:rPr lang="en-US" altLang="zh-CN" sz="1800" dirty="0"/>
              <a:t>]</a:t>
            </a:r>
          </a:p>
          <a:p>
            <a:pPr lvl="1" eaLnBrk="1" hangingPunct="1">
              <a:lnSpc>
                <a:spcPct val="80000"/>
              </a:lnSpc>
            </a:pPr>
            <a:r>
              <a:rPr lang="zh-CN" altLang="en-US" sz="1800" dirty="0"/>
              <a:t>其中，命令行中每个字必须用空格隔开，可按</a:t>
            </a:r>
            <a:r>
              <a:rPr lang="en-US" altLang="zh-CN" sz="1800" dirty="0">
                <a:solidFill>
                  <a:srgbClr val="FF0000"/>
                </a:solidFill>
              </a:rPr>
              <a:t>CTRL+C</a:t>
            </a:r>
            <a:r>
              <a:rPr lang="zh-CN" altLang="en-US" sz="1800" dirty="0"/>
              <a:t>中断指令执行。</a:t>
            </a:r>
            <a:endParaRPr lang="en-US" altLang="zh-CN" sz="1800" dirty="0"/>
          </a:p>
          <a:p>
            <a:pPr lvl="1" algn="just"/>
            <a:r>
              <a:rPr lang="zh-CN" altLang="en-US" sz="1800" dirty="0"/>
              <a:t>指令名是命令的名字，通常为小写。</a:t>
            </a:r>
            <a:endParaRPr lang="en-US" altLang="zh-CN" sz="1800" dirty="0"/>
          </a:p>
          <a:p>
            <a:pPr lvl="1" algn="just"/>
            <a:r>
              <a:rPr lang="zh-CN" altLang="en-US" sz="1800" dirty="0"/>
              <a:t>选项以“</a:t>
            </a:r>
            <a:r>
              <a:rPr lang="en-US" altLang="zh-CN" sz="1800" dirty="0"/>
              <a:t>-</a:t>
            </a:r>
            <a:r>
              <a:rPr lang="zh-CN" altLang="en-US" sz="1800" dirty="0"/>
              <a:t>”作为前缀，一个命令可能会有多个选项，可以单独使用也可以组合使用</a:t>
            </a:r>
          </a:p>
          <a:p>
            <a:pPr eaLnBrk="1" hangingPunct="1">
              <a:lnSpc>
                <a:spcPct val="80000"/>
              </a:lnSpc>
            </a:pPr>
            <a:r>
              <a:rPr lang="zh-CN" altLang="en-US" sz="2800" dirty="0"/>
              <a:t>通配符：</a:t>
            </a:r>
          </a:p>
          <a:p>
            <a:pPr lvl="1" eaLnBrk="1" hangingPunct="1">
              <a:lnSpc>
                <a:spcPct val="80000"/>
              </a:lnSpc>
            </a:pPr>
            <a:r>
              <a:rPr lang="zh-CN" altLang="en-US" sz="1800" dirty="0"/>
              <a:t>*（任意多个任意字符）</a:t>
            </a:r>
          </a:p>
          <a:p>
            <a:pPr lvl="1" eaLnBrk="1" hangingPunct="1">
              <a:lnSpc>
                <a:spcPct val="80000"/>
              </a:lnSpc>
            </a:pPr>
            <a:r>
              <a:rPr lang="zh-CN" altLang="en-US" sz="1800" dirty="0"/>
              <a:t>？（单个任意字符）</a:t>
            </a:r>
          </a:p>
          <a:p>
            <a:pPr lvl="1" eaLnBrk="1" hangingPunct="1">
              <a:lnSpc>
                <a:spcPct val="80000"/>
              </a:lnSpc>
            </a:pPr>
            <a:r>
              <a:rPr lang="zh-CN" altLang="en-US" sz="1800" dirty="0"/>
              <a:t> </a:t>
            </a:r>
            <a:r>
              <a:rPr lang="en-US" altLang="zh-CN" sz="1800" dirty="0"/>
              <a:t>[ ]</a:t>
            </a:r>
            <a:r>
              <a:rPr lang="zh-CN" altLang="en-US" sz="1800" dirty="0"/>
              <a:t>（其范围出现的一个字符，可使用</a:t>
            </a:r>
            <a:r>
              <a:rPr lang="en-US" altLang="zh-CN" sz="1800" dirty="0"/>
              <a:t>-</a:t>
            </a:r>
            <a:r>
              <a:rPr lang="zh-CN" altLang="en-US" sz="1800" dirty="0"/>
              <a:t>表示范围字符，如</a:t>
            </a:r>
            <a:r>
              <a:rPr lang="en-US" altLang="zh-CN" sz="1800" dirty="0"/>
              <a:t>[a-z]</a:t>
            </a:r>
            <a:r>
              <a:rPr lang="zh-CN" altLang="en-US" sz="1800" dirty="0"/>
              <a:t>，</a:t>
            </a:r>
            <a:r>
              <a:rPr lang="en-US" altLang="zh-CN" sz="1800" dirty="0"/>
              <a:t>!</a:t>
            </a:r>
            <a:r>
              <a:rPr lang="zh-CN" altLang="en-US" sz="1800" dirty="0"/>
              <a:t>表示排除如：</a:t>
            </a:r>
            <a:r>
              <a:rPr lang="en-US" altLang="zh-CN" sz="1800" dirty="0"/>
              <a:t>[</a:t>
            </a:r>
            <a:r>
              <a:rPr lang="zh-CN" altLang="en-US" sz="1800" dirty="0"/>
              <a:t>！</a:t>
            </a:r>
            <a:r>
              <a:rPr lang="en-US" altLang="zh-CN" sz="1800" dirty="0" err="1"/>
              <a:t>abc</a:t>
            </a:r>
            <a:r>
              <a:rPr lang="en-US" altLang="zh-CN" sz="1800" dirty="0"/>
              <a:t>]</a:t>
            </a:r>
            <a:r>
              <a:rPr lang="zh-CN" altLang="en-US" sz="1800" dirty="0"/>
              <a:t>）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zh-CN" sz="1800" dirty="0">
                <a:solidFill>
                  <a:srgbClr val="FF0000"/>
                </a:solidFill>
              </a:rPr>
              <a:t># </a:t>
            </a:r>
            <a:r>
              <a:rPr lang="en-US" altLang="zh-CN" sz="1800" dirty="0" err="1">
                <a:solidFill>
                  <a:srgbClr val="FF0000"/>
                </a:solidFill>
              </a:rPr>
              <a:t>ls</a:t>
            </a:r>
            <a:r>
              <a:rPr lang="en-US" altLang="zh-CN" sz="1800" dirty="0">
                <a:solidFill>
                  <a:srgbClr val="FF0000"/>
                </a:solidFill>
              </a:rPr>
              <a:t> </a:t>
            </a:r>
            <a:r>
              <a:rPr lang="en-US" altLang="zh-CN" sz="1800" dirty="0">
                <a:solidFill>
                  <a:srgbClr val="FF0000"/>
                </a:solidFill>
                <a:latin typeface="Arial" pitchFamily="34" charset="0"/>
              </a:rPr>
              <a:t>–</a:t>
            </a:r>
            <a:r>
              <a:rPr lang="en-US" altLang="zh-CN" sz="1800" dirty="0">
                <a:solidFill>
                  <a:srgbClr val="FF0000"/>
                </a:solidFill>
              </a:rPr>
              <a:t>l  [it]*  </a:t>
            </a:r>
            <a:r>
              <a:rPr lang="en-US" altLang="zh-CN" sz="1800" dirty="0">
                <a:solidFill>
                  <a:srgbClr val="006600"/>
                </a:solidFill>
              </a:rPr>
              <a:t>//</a:t>
            </a:r>
            <a:r>
              <a:rPr lang="zh-CN" altLang="en-US" sz="1800" dirty="0">
                <a:solidFill>
                  <a:srgbClr val="006600"/>
                </a:solidFill>
              </a:rPr>
              <a:t>表示显示以</a:t>
            </a:r>
            <a:r>
              <a:rPr lang="en-US" altLang="zh-CN" sz="1800" dirty="0">
                <a:solidFill>
                  <a:srgbClr val="006600"/>
                </a:solidFill>
              </a:rPr>
              <a:t>i</a:t>
            </a:r>
            <a:r>
              <a:rPr lang="zh-CN" altLang="en-US" sz="1800" dirty="0">
                <a:solidFill>
                  <a:srgbClr val="006600"/>
                </a:solidFill>
              </a:rPr>
              <a:t>或</a:t>
            </a:r>
            <a:r>
              <a:rPr lang="en-US" altLang="zh-CN" sz="1800" dirty="0">
                <a:solidFill>
                  <a:srgbClr val="006600"/>
                </a:solidFill>
              </a:rPr>
              <a:t>t</a:t>
            </a:r>
            <a:r>
              <a:rPr lang="zh-CN" altLang="en-US" sz="1800" dirty="0">
                <a:solidFill>
                  <a:srgbClr val="006600"/>
                </a:solidFill>
              </a:rPr>
              <a:t>开头的所有文件信息。</a:t>
            </a:r>
          </a:p>
        </p:txBody>
      </p:sp>
    </p:spTree>
    <p:extLst>
      <p:ext uri="{BB962C8B-B14F-4D97-AF65-F5344CB8AC3E}">
        <p14:creationId xmlns:p14="http://schemas.microsoft.com/office/powerpoint/2010/main" val="128985972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2.2.3 tail</a:t>
            </a:r>
            <a:r>
              <a:rPr lang="zh-CN" altLang="en-US"/>
              <a:t>命令</a:t>
            </a:r>
          </a:p>
        </p:txBody>
      </p:sp>
      <p:sp>
        <p:nvSpPr>
          <p:cNvPr id="91139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功能：查看文件的结尾部分的内容</a:t>
            </a:r>
            <a:endParaRPr lang="en-US" altLang="zh-CN" dirty="0"/>
          </a:p>
          <a:p>
            <a:r>
              <a:rPr lang="zh-CN" altLang="en-US" dirty="0"/>
              <a:t>格式：</a:t>
            </a:r>
            <a:r>
              <a:rPr lang="en-US" altLang="zh-CN" dirty="0"/>
              <a:t>tail [</a:t>
            </a:r>
            <a:r>
              <a:rPr lang="zh-CN" altLang="en-US" dirty="0"/>
              <a:t>数字选项</a:t>
            </a:r>
            <a:r>
              <a:rPr lang="en-US" altLang="zh-CN" dirty="0"/>
              <a:t>] </a:t>
            </a:r>
            <a:r>
              <a:rPr lang="zh-CN" altLang="en-US" dirty="0"/>
              <a:t>文件名</a:t>
            </a:r>
            <a:endParaRPr lang="en-US" altLang="zh-CN" dirty="0"/>
          </a:p>
          <a:p>
            <a:r>
              <a:rPr lang="zh-CN" altLang="en-US" dirty="0"/>
              <a:t>数字选项：指定要显示的行数。</a:t>
            </a:r>
            <a:endParaRPr lang="en-US" altLang="zh-CN" dirty="0"/>
          </a:p>
          <a:p>
            <a:r>
              <a:rPr lang="zh-CN" altLang="en-US" dirty="0"/>
              <a:t>说明：如果不加数字选项，默认只显示文件结尾的</a:t>
            </a:r>
            <a:r>
              <a:rPr lang="en-US" altLang="zh-CN" dirty="0"/>
              <a:t>10</a:t>
            </a:r>
            <a:r>
              <a:rPr lang="zh-CN" altLang="en-US" dirty="0"/>
              <a:t>行。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>
                <a:solidFill>
                  <a:srgbClr val="FF0000"/>
                </a:solidFill>
              </a:rPr>
              <a:t>应用场景：大文件的部分查看</a:t>
            </a:r>
          </a:p>
        </p:txBody>
      </p:sp>
    </p:spTree>
    <p:extLst>
      <p:ext uri="{BB962C8B-B14F-4D97-AF65-F5344CB8AC3E}">
        <p14:creationId xmlns:p14="http://schemas.microsoft.com/office/powerpoint/2010/main" val="372266199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2.2.3 tail</a:t>
            </a:r>
            <a:r>
              <a:rPr lang="zh-CN" altLang="en-US"/>
              <a:t>命令</a:t>
            </a:r>
          </a:p>
        </p:txBody>
      </p:sp>
      <p:sp>
        <p:nvSpPr>
          <p:cNvPr id="9216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9216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438" y="1620838"/>
            <a:ext cx="7643812" cy="509428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1159318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2.2.4 wc</a:t>
            </a:r>
            <a:r>
              <a:rPr lang="zh-CN" altLang="en-US"/>
              <a:t>命令</a:t>
            </a:r>
          </a:p>
        </p:txBody>
      </p:sp>
      <p:sp>
        <p:nvSpPr>
          <p:cNvPr id="93187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功能：对文件的行数、单词数、字符数进行统计。</a:t>
            </a:r>
            <a:r>
              <a:rPr lang="en-US" altLang="zh-CN"/>
              <a:t>wc</a:t>
            </a:r>
            <a:r>
              <a:rPr lang="zh-CN" altLang="en-US"/>
              <a:t>命令是一个对文件进行统计的相当实用的命令。</a:t>
            </a:r>
            <a:endParaRPr lang="en-US" altLang="zh-CN"/>
          </a:p>
          <a:p>
            <a:r>
              <a:rPr lang="zh-CN" altLang="en-US"/>
              <a:t>格式：</a:t>
            </a:r>
            <a:r>
              <a:rPr lang="en-US" altLang="zh-CN"/>
              <a:t>wc [</a:t>
            </a:r>
            <a:r>
              <a:rPr lang="zh-CN" altLang="en-US"/>
              <a:t>选项</a:t>
            </a:r>
            <a:r>
              <a:rPr lang="en-US" altLang="zh-CN"/>
              <a:t>] </a:t>
            </a:r>
            <a:r>
              <a:rPr lang="zh-CN" altLang="en-US"/>
              <a:t>文件名</a:t>
            </a:r>
            <a:endParaRPr lang="en-US" altLang="zh-CN"/>
          </a:p>
          <a:p>
            <a:r>
              <a:rPr lang="zh-CN" altLang="en-US"/>
              <a:t>选项：</a:t>
            </a:r>
          </a:p>
        </p:txBody>
      </p:sp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3143250" y="4357688"/>
          <a:ext cx="3357563" cy="1930400"/>
        </p:xfrm>
        <a:graphic>
          <a:graphicData uri="http://schemas.openxmlformats.org/drawingml/2006/table">
            <a:tbl>
              <a:tblPr/>
              <a:tblGrid>
                <a:gridCol w="11191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383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2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ar-SA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选项</a:t>
                      </a:r>
                      <a:endParaRPr kumimoji="0" lang="zh-CN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ar-SA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作用</a:t>
                      </a:r>
                      <a:endParaRPr kumimoji="0" lang="zh-CN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2600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-l</a:t>
                      </a:r>
                      <a:endParaRPr kumimoji="0" lang="zh-CN" altLang="zh-CN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ar-SA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显示行数</a:t>
                      </a:r>
                      <a:endParaRPr kumimoji="0" lang="zh-CN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2600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-w</a:t>
                      </a:r>
                      <a:endParaRPr kumimoji="0" lang="zh-CN" altLang="zh-CN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ar-SA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显示单词数</a:t>
                      </a:r>
                      <a:endParaRPr kumimoji="0" lang="zh-CN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2600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-m</a:t>
                      </a:r>
                      <a:endParaRPr kumimoji="0" lang="zh-CN" altLang="zh-CN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ar-SA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显示字符数</a:t>
                      </a:r>
                      <a:endParaRPr kumimoji="0" lang="zh-CN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5596477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2.2.4 wc</a:t>
            </a:r>
            <a:r>
              <a:rPr lang="zh-CN" altLang="en-US"/>
              <a:t>命令</a:t>
            </a:r>
          </a:p>
        </p:txBody>
      </p:sp>
      <p:sp>
        <p:nvSpPr>
          <p:cNvPr id="94211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9421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643063"/>
            <a:ext cx="7572375" cy="50292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5755635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管道的应用</a:t>
            </a:r>
          </a:p>
        </p:txBody>
      </p:sp>
      <p:sp>
        <p:nvSpPr>
          <p:cNvPr id="95235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9523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2565400"/>
            <a:ext cx="7299325" cy="2951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9826209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2.2.5 sort</a:t>
            </a:r>
            <a:r>
              <a:rPr lang="zh-CN" altLang="en-US"/>
              <a:t>命令</a:t>
            </a:r>
          </a:p>
        </p:txBody>
      </p:sp>
      <p:graphicFrame>
        <p:nvGraphicFramePr>
          <p:cNvPr id="2" name="内容占位符 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02016711"/>
              </p:ext>
            </p:extLst>
          </p:nvPr>
        </p:nvGraphicFramePr>
        <p:xfrm>
          <a:off x="1187624" y="2116137"/>
          <a:ext cx="7313612" cy="3840408"/>
        </p:xfrm>
        <a:graphic>
          <a:graphicData uri="http://schemas.openxmlformats.org/drawingml/2006/table">
            <a:tbl>
              <a:tblPr/>
              <a:tblGrid>
                <a:gridCol w="36568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568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5730">
                <a:tc>
                  <a:txBody>
                    <a:bodyPr/>
                    <a:lstStyle/>
                    <a:p>
                      <a:r>
                        <a:rPr lang="zh-CN" altLang="en-US" sz="1800" dirty="0"/>
                        <a:t>参数</a:t>
                      </a:r>
                    </a:p>
                  </a:txBody>
                  <a:tcPr marT="45716" marB="457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800"/>
                        <a:t>功能</a:t>
                      </a:r>
                    </a:p>
                  </a:txBody>
                  <a:tcPr marT="45716" marB="457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30">
                <a:tc>
                  <a:txBody>
                    <a:bodyPr/>
                    <a:lstStyle/>
                    <a:p>
                      <a:r>
                        <a:rPr lang="en-GB" sz="1800" dirty="0"/>
                        <a:t>-c</a:t>
                      </a:r>
                    </a:p>
                  </a:txBody>
                  <a:tcPr marT="45716" marB="457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800"/>
                        <a:t>检查文件是否已经按照顺序排序</a:t>
                      </a:r>
                    </a:p>
                  </a:txBody>
                  <a:tcPr marT="45716" marB="457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30">
                <a:tc>
                  <a:txBody>
                    <a:bodyPr/>
                    <a:lstStyle/>
                    <a:p>
                      <a:r>
                        <a:rPr lang="en-GB" sz="1800" dirty="0"/>
                        <a:t>-k</a:t>
                      </a:r>
                    </a:p>
                  </a:txBody>
                  <a:tcPr marT="45716" marB="457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800" dirty="0"/>
                        <a:t>指定排序的域</a:t>
                      </a:r>
                    </a:p>
                  </a:txBody>
                  <a:tcPr marT="45716" marB="457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730">
                <a:tc>
                  <a:txBody>
                    <a:bodyPr/>
                    <a:lstStyle/>
                    <a:p>
                      <a:r>
                        <a:rPr lang="en-GB" sz="1800" dirty="0"/>
                        <a:t>-m</a:t>
                      </a:r>
                    </a:p>
                  </a:txBody>
                  <a:tcPr marT="45716" marB="457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800"/>
                        <a:t>合并已排序的文件</a:t>
                      </a:r>
                    </a:p>
                  </a:txBody>
                  <a:tcPr marT="45716" marB="457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730">
                <a:tc>
                  <a:txBody>
                    <a:bodyPr/>
                    <a:lstStyle/>
                    <a:p>
                      <a:r>
                        <a:rPr lang="en-GB" sz="1800" dirty="0"/>
                        <a:t>-n</a:t>
                      </a:r>
                    </a:p>
                  </a:txBody>
                  <a:tcPr marT="45716" marB="457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800"/>
                        <a:t>按数字大小进行排序</a:t>
                      </a:r>
                    </a:p>
                  </a:txBody>
                  <a:tcPr marT="45716" marB="457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40027">
                <a:tc>
                  <a:txBody>
                    <a:bodyPr/>
                    <a:lstStyle/>
                    <a:p>
                      <a:r>
                        <a:rPr lang="en-GB" sz="1800" dirty="0"/>
                        <a:t>-o [</a:t>
                      </a:r>
                      <a:r>
                        <a:rPr lang="zh-CN" altLang="en-US" sz="1800" dirty="0"/>
                        <a:t>输出文件</a:t>
                      </a:r>
                      <a:r>
                        <a:rPr lang="en-US" altLang="zh-CN" sz="1800" dirty="0"/>
                        <a:t>]</a:t>
                      </a:r>
                    </a:p>
                  </a:txBody>
                  <a:tcPr marT="45716" marB="457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800" dirty="0"/>
                        <a:t>将排序后的文件输出到指定文件，相当于输出重定向到指定文件</a:t>
                      </a:r>
                    </a:p>
                  </a:txBody>
                  <a:tcPr marT="45716" marB="457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5730">
                <a:tc>
                  <a:txBody>
                    <a:bodyPr/>
                    <a:lstStyle/>
                    <a:p>
                      <a:r>
                        <a:rPr lang="en-GB" sz="1800"/>
                        <a:t>-r</a:t>
                      </a:r>
                    </a:p>
                  </a:txBody>
                  <a:tcPr marT="45716" marB="457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800" dirty="0"/>
                        <a:t>将排序结果以逆向显示</a:t>
                      </a:r>
                    </a:p>
                  </a:txBody>
                  <a:tcPr marT="45716" marB="457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40027">
                <a:tc>
                  <a:txBody>
                    <a:bodyPr/>
                    <a:lstStyle/>
                    <a:p>
                      <a:r>
                        <a:rPr lang="en-GB" sz="1800"/>
                        <a:t>-t [</a:t>
                      </a:r>
                      <a:r>
                        <a:rPr lang="zh-CN" altLang="en-US" sz="1800"/>
                        <a:t>分隔符</a:t>
                      </a:r>
                      <a:r>
                        <a:rPr lang="en-US" altLang="zh-CN" sz="1800"/>
                        <a:t>]</a:t>
                      </a:r>
                    </a:p>
                  </a:txBody>
                  <a:tcPr marT="45716" marB="457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800"/>
                        <a:t>指定排序时所用的分隔符，</a:t>
                      </a:r>
                      <a:r>
                        <a:rPr lang="zh-CN" altLang="en-US" sz="1800" b="1"/>
                        <a:t>默认为空格符</a:t>
                      </a:r>
                      <a:r>
                        <a:rPr lang="zh-CN" altLang="en-US" sz="1800"/>
                        <a:t> </a:t>
                      </a:r>
                    </a:p>
                  </a:txBody>
                  <a:tcPr marT="45716" marB="457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5730">
                <a:tc>
                  <a:txBody>
                    <a:bodyPr/>
                    <a:lstStyle/>
                    <a:p>
                      <a:r>
                        <a:rPr lang="en-GB" sz="1800"/>
                        <a:t>-u</a:t>
                      </a:r>
                    </a:p>
                  </a:txBody>
                  <a:tcPr marT="45716" marB="457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800" dirty="0"/>
                        <a:t>去掉结果中的重复项</a:t>
                      </a:r>
                    </a:p>
                  </a:txBody>
                  <a:tcPr marT="45716" marB="4571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96278" name="Rectangle 24"/>
          <p:cNvSpPr>
            <a:spLocks noChangeArrowheads="1"/>
          </p:cNvSpPr>
          <p:nvPr/>
        </p:nvSpPr>
        <p:spPr bwMode="auto">
          <a:xfrm>
            <a:off x="1187624" y="1192212"/>
            <a:ext cx="6873875" cy="923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eaLnBrk="0" hangingPunct="0"/>
            <a:r>
              <a:rPr lang="en-US" altLang="zh-CN" i="0" dirty="0"/>
              <a:t>sort</a:t>
            </a:r>
            <a:r>
              <a:rPr lang="zh-CN" altLang="en-US" i="0" dirty="0"/>
              <a:t>将文件的每一行作为一个单位，相互比较，比较原则是从首字符向后，依次按</a:t>
            </a:r>
            <a:r>
              <a:rPr lang="en-US" altLang="zh-CN" i="0" dirty="0"/>
              <a:t>ASCII</a:t>
            </a:r>
            <a:r>
              <a:rPr lang="zh-CN" altLang="en-US" i="0" dirty="0"/>
              <a:t>码值进行比较，最后将他们按升序输出。</a:t>
            </a:r>
            <a:endParaRPr lang="en-US" altLang="zh-CN" i="0" dirty="0">
              <a:solidFill>
                <a:srgbClr val="FF0000"/>
              </a:solidFill>
            </a:endParaRPr>
          </a:p>
          <a:p>
            <a:pPr eaLnBrk="0" hangingPunct="0"/>
            <a:r>
              <a:rPr lang="zh-CN" i="0" dirty="0">
                <a:solidFill>
                  <a:srgbClr val="FF0000"/>
                </a:solidFill>
              </a:rPr>
              <a:t>主要参数如下所示：</a:t>
            </a:r>
          </a:p>
        </p:txBody>
      </p:sp>
    </p:spTree>
    <p:extLst>
      <p:ext uri="{BB962C8B-B14F-4D97-AF65-F5344CB8AC3E}">
        <p14:creationId xmlns:p14="http://schemas.microsoft.com/office/powerpoint/2010/main" val="182872880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2.2.5 sort</a:t>
            </a:r>
            <a:r>
              <a:rPr lang="zh-CN" altLang="en-US"/>
              <a:t>命令</a:t>
            </a:r>
          </a:p>
        </p:txBody>
      </p:sp>
      <p:sp>
        <p:nvSpPr>
          <p:cNvPr id="9728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9728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115" y="1268760"/>
            <a:ext cx="8898283" cy="5087466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3811054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8307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sz="2800" dirty="0">
                <a:solidFill>
                  <a:srgbClr val="FF0000"/>
                </a:solidFill>
              </a:rPr>
              <a:t>问题：在一个大文件中（如</a:t>
            </a:r>
            <a:r>
              <a:rPr lang="en-US" altLang="zh-CN" sz="2800" dirty="0">
                <a:solidFill>
                  <a:srgbClr val="FF0000"/>
                </a:solidFill>
              </a:rPr>
              <a:t>100G</a:t>
            </a:r>
            <a:r>
              <a:rPr lang="zh-CN" altLang="en-US" sz="2800" dirty="0">
                <a:solidFill>
                  <a:srgbClr val="FF0000"/>
                </a:solidFill>
              </a:rPr>
              <a:t>）统计频率</a:t>
            </a:r>
            <a:r>
              <a:rPr lang="en-US" altLang="zh-CN" sz="2800" dirty="0">
                <a:solidFill>
                  <a:srgbClr val="FF0000"/>
                </a:solidFill>
              </a:rPr>
              <a:t>?</a:t>
            </a:r>
            <a:endParaRPr lang="en-US" altLang="zh-CN" dirty="0">
              <a:solidFill>
                <a:srgbClr val="FF0000"/>
              </a:solidFill>
            </a:endParaRPr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98308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340768"/>
            <a:ext cx="7201354" cy="42900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9380476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zh-CN" b="1"/>
              <a:t>sort</a:t>
            </a:r>
            <a:r>
              <a:rPr lang="zh-CN" altLang="en-US" b="1"/>
              <a:t>的</a:t>
            </a:r>
            <a:r>
              <a:rPr lang="en-US" altLang="zh-CN" b="1"/>
              <a:t>-</a:t>
            </a:r>
            <a:r>
              <a:rPr lang="en-GB" altLang="zh-CN" b="1"/>
              <a:t>u</a:t>
            </a:r>
            <a:r>
              <a:rPr lang="zh-CN" altLang="en-US" b="1"/>
              <a:t>选项</a:t>
            </a:r>
            <a:br>
              <a:rPr lang="zh-CN" altLang="en-US" b="1"/>
            </a:br>
            <a:endParaRPr lang="zh-CN" altLang="en-US"/>
          </a:p>
        </p:txBody>
      </p:sp>
      <p:sp>
        <p:nvSpPr>
          <p:cNvPr id="99331" name="内容占位符 2"/>
          <p:cNvSpPr>
            <a:spLocks noGrp="1"/>
          </p:cNvSpPr>
          <p:nvPr>
            <p:ph idx="1"/>
          </p:nvPr>
        </p:nvSpPr>
        <p:spPr>
          <a:xfrm>
            <a:off x="256320" y="1102043"/>
            <a:ext cx="8229600" cy="4525963"/>
          </a:xfrm>
        </p:spPr>
        <p:txBody>
          <a:bodyPr/>
          <a:lstStyle/>
          <a:p>
            <a:r>
              <a:rPr lang="en-US" altLang="zh-CN" dirty="0">
                <a:solidFill>
                  <a:srgbClr val="FF0000"/>
                </a:solidFill>
              </a:rPr>
              <a:t>-u</a:t>
            </a:r>
            <a:r>
              <a:rPr lang="zh-CN" altLang="en-US" dirty="0"/>
              <a:t>的作用就是在输出行中去重复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9933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700808"/>
            <a:ext cx="7992888" cy="33225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8766116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标题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7313612" cy="1143000"/>
          </a:xfrm>
        </p:spPr>
        <p:txBody>
          <a:bodyPr/>
          <a:lstStyle/>
          <a:p>
            <a:r>
              <a:rPr lang="en-GB" altLang="zh-CN" b="1" dirty="0"/>
              <a:t>3.sort </a:t>
            </a:r>
            <a:r>
              <a:rPr lang="zh-CN" altLang="en-US" b="1" dirty="0"/>
              <a:t>的</a:t>
            </a:r>
            <a:r>
              <a:rPr lang="en-US" altLang="zh-CN" b="1" dirty="0"/>
              <a:t>-</a:t>
            </a:r>
            <a:r>
              <a:rPr lang="en-GB" altLang="zh-CN" b="1" dirty="0"/>
              <a:t>r</a:t>
            </a:r>
            <a:r>
              <a:rPr lang="zh-CN" altLang="en-US" b="1" dirty="0"/>
              <a:t>选项</a:t>
            </a:r>
            <a:br>
              <a:rPr lang="zh-CN" altLang="en-US" b="1" dirty="0"/>
            </a:br>
            <a:r>
              <a:rPr lang="en-GB" altLang="zh-CN" dirty="0"/>
              <a:t>sort </a:t>
            </a:r>
            <a:r>
              <a:rPr lang="zh-CN" altLang="en-US" dirty="0"/>
              <a:t>的</a:t>
            </a:r>
            <a:r>
              <a:rPr lang="en-US" altLang="zh-CN" dirty="0"/>
              <a:t>-</a:t>
            </a:r>
            <a:r>
              <a:rPr lang="en-GB" altLang="zh-CN" dirty="0"/>
              <a:t>r</a:t>
            </a:r>
            <a:r>
              <a:rPr lang="zh-CN" altLang="en-US" dirty="0"/>
              <a:t>选项，是按照倒序排列</a:t>
            </a:r>
            <a:br>
              <a:rPr lang="zh-CN" altLang="en-US" dirty="0"/>
            </a:br>
            <a:endParaRPr lang="zh-CN" altLang="en-US" dirty="0"/>
          </a:p>
        </p:txBody>
      </p:sp>
      <p:sp>
        <p:nvSpPr>
          <p:cNvPr id="100355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10035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780928"/>
            <a:ext cx="5378041" cy="2724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08984427"/>
      </p:ext>
    </p:extLst>
  </p:cSld>
  <p:clrMapOvr>
    <a:masterClrMapping/>
  </p:clrMapOvr>
</p:sld>
</file>

<file path=ppt/theme/theme1.xml><?xml version="1.0" encoding="utf-8"?>
<a:theme xmlns:a="http://schemas.openxmlformats.org/drawingml/2006/main" name="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黑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spDef>
    <a:lnDef>
      <a:spPr bwMode="auto">
        <a:solidFill>
          <a:schemeClr val="accent1"/>
        </a:solidFill>
        <a:ln w="44450" cap="flat" cmpd="sng" algn="ctr">
          <a:solidFill>
            <a:srgbClr val="FF0000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8841</TotalTime>
  <Words>8624</Words>
  <Application>Microsoft Office PowerPoint</Application>
  <PresentationFormat>全屏显示(4:3)</PresentationFormat>
  <Paragraphs>1150</Paragraphs>
  <Slides>210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210</vt:i4>
      </vt:variant>
    </vt:vector>
  </HeadingPairs>
  <TitlesOfParts>
    <vt:vector size="218" baseType="lpstr">
      <vt:lpstr>华文中宋</vt:lpstr>
      <vt:lpstr>宋体</vt:lpstr>
      <vt:lpstr>Arial</vt:lpstr>
      <vt:lpstr>Calibri</vt:lpstr>
      <vt:lpstr>Times New Roman</vt:lpstr>
      <vt:lpstr>Verdana</vt:lpstr>
      <vt:lpstr>Wingdings</vt:lpstr>
      <vt:lpstr>默认设计模板</vt:lpstr>
      <vt:lpstr>PowerPoint 演示文稿</vt:lpstr>
      <vt:lpstr>Linux常用命令</vt:lpstr>
      <vt:lpstr>Linux命令学习方法： </vt:lpstr>
      <vt:lpstr>Linux命令</vt:lpstr>
      <vt:lpstr>Shell 简介 </vt:lpstr>
      <vt:lpstr>Shell 类型</vt:lpstr>
      <vt:lpstr>Shell 类型查看</vt:lpstr>
      <vt:lpstr>Shell 类型查看</vt:lpstr>
      <vt:lpstr>SHELL命令特点</vt:lpstr>
      <vt:lpstr>Linux命令格式</vt:lpstr>
      <vt:lpstr>PowerPoint 演示文稿</vt:lpstr>
      <vt:lpstr>SHELL命令特点</vt:lpstr>
      <vt:lpstr>SHELL命令使用方法</vt:lpstr>
      <vt:lpstr>SHELL命令使用方法</vt:lpstr>
      <vt:lpstr>SHELL命令特点</vt:lpstr>
      <vt:lpstr>SHELL命令使用方法</vt:lpstr>
      <vt:lpstr>SHELL命令使用方法</vt:lpstr>
      <vt:lpstr>SHELL命令使用方法</vt:lpstr>
      <vt:lpstr>目录操作：目录结构</vt:lpstr>
      <vt:lpstr>Shell程序的启动</vt:lpstr>
      <vt:lpstr>Shell程序的启动</vt:lpstr>
      <vt:lpstr>Linux常用命令</vt:lpstr>
      <vt:lpstr>目录操作命令</vt:lpstr>
      <vt:lpstr>ls命令（list）</vt:lpstr>
      <vt:lpstr>ls命令</vt:lpstr>
      <vt:lpstr>ls命令</vt:lpstr>
      <vt:lpstr>ls命令</vt:lpstr>
      <vt:lpstr>ls命令</vt:lpstr>
      <vt:lpstr>PowerPoint 演示文稿</vt:lpstr>
      <vt:lpstr>文件操作:    访问权限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cd命令</vt:lpstr>
      <vt:lpstr>目录操作：切换目录— cd</vt:lpstr>
      <vt:lpstr>目录操作：切换目录— cd</vt:lpstr>
      <vt:lpstr>pwd命令</vt:lpstr>
      <vt:lpstr>mkdir命令</vt:lpstr>
      <vt:lpstr>mkdir命令</vt:lpstr>
      <vt:lpstr>目录操作：删除目录—rm/rmdir</vt:lpstr>
      <vt:lpstr>目录操作：删除目录—rm/rmdir</vt:lpstr>
      <vt:lpstr>2.3 文件操作的基本命令</vt:lpstr>
      <vt:lpstr>2.3.1 touch命令</vt:lpstr>
      <vt:lpstr>2.3.1 touch命令</vt:lpstr>
      <vt:lpstr>2.3.2 cat命令</vt:lpstr>
      <vt:lpstr>2.3.2 cat命令</vt:lpstr>
      <vt:lpstr>2.3.2 cat命令</vt:lpstr>
      <vt:lpstr>2.3.2 cat命令</vt:lpstr>
      <vt:lpstr>2.3.2 cat命令</vt:lpstr>
      <vt:lpstr>2.3.2 cat命令</vt:lpstr>
      <vt:lpstr>2.3.2 cat命令</vt:lpstr>
      <vt:lpstr>2.3.2 cat命令</vt:lpstr>
      <vt:lpstr>2.3.2 cat命令</vt:lpstr>
      <vt:lpstr>2.3.2 cat命令</vt:lpstr>
      <vt:lpstr>2.3.2 cat命令</vt:lpstr>
      <vt:lpstr>2.3.2 cat命令</vt:lpstr>
      <vt:lpstr>2.3.3 cp命令</vt:lpstr>
      <vt:lpstr>2.3.3 cp命令</vt:lpstr>
      <vt:lpstr>2.3.3 cp命令(复制时改名）</vt:lpstr>
      <vt:lpstr>2.3.3 cp命令</vt:lpstr>
      <vt:lpstr>2.3.3 cp命令</vt:lpstr>
      <vt:lpstr>PowerPoint 演示文稿</vt:lpstr>
      <vt:lpstr>2.3.5 mv命令</vt:lpstr>
      <vt:lpstr>2.3.5 mv命令</vt:lpstr>
      <vt:lpstr>2.3.6 chomod命令</vt:lpstr>
      <vt:lpstr>2.3.6 chomod命令</vt:lpstr>
      <vt:lpstr>2.3.6 chomod命令</vt:lpstr>
      <vt:lpstr>2.3.6 chomod命令</vt:lpstr>
      <vt:lpstr>2.3.6 chomod命令</vt:lpstr>
      <vt:lpstr>2.3.6 chomod命令</vt:lpstr>
      <vt:lpstr>2.3.6 chomod命令</vt:lpstr>
      <vt:lpstr>2.3.6 chomod命令</vt:lpstr>
      <vt:lpstr>2.4 文件的处理命令</vt:lpstr>
      <vt:lpstr>2.2.1 grep命令</vt:lpstr>
      <vt:lpstr>PowerPoint 演示文稿</vt:lpstr>
      <vt:lpstr>2.2.1 grep命令</vt:lpstr>
      <vt:lpstr>2.2.1 grep命令</vt:lpstr>
      <vt:lpstr>PowerPoint 演示文稿</vt:lpstr>
      <vt:lpstr>PowerPoint 演示文稿</vt:lpstr>
      <vt:lpstr>用于多个文件内容搜索</vt:lpstr>
      <vt:lpstr>PowerPoint 演示文稿</vt:lpstr>
      <vt:lpstr>组合匹配，查询包含 root或者sys字符串的内容行 （没有颜色？）</vt:lpstr>
      <vt:lpstr>查询包含 root和sys字符串的内容行</vt:lpstr>
      <vt:lpstr>Grep中引号的作用</vt:lpstr>
      <vt:lpstr>2.2.2 head命令</vt:lpstr>
      <vt:lpstr>2.2.2 head命令</vt:lpstr>
      <vt:lpstr>2.2.3 tail命令</vt:lpstr>
      <vt:lpstr>2.2.3 tail命令</vt:lpstr>
      <vt:lpstr>2.2.4 wc命令</vt:lpstr>
      <vt:lpstr>2.2.4 wc命令</vt:lpstr>
      <vt:lpstr>管道的应用</vt:lpstr>
      <vt:lpstr>2.2.5 sort命令</vt:lpstr>
      <vt:lpstr>2.2.5 sort命令</vt:lpstr>
      <vt:lpstr>PowerPoint 演示文稿</vt:lpstr>
      <vt:lpstr>sort的-u选项 </vt:lpstr>
      <vt:lpstr>3.sort 的-r选项 sort 的-r选项，是按照倒序排列 </vt:lpstr>
      <vt:lpstr>PowerPoint 演示文稿</vt:lpstr>
      <vt:lpstr>sort的-n选项 -n选项是按照数值排序 </vt:lpstr>
      <vt:lpstr>PowerPoint 演示文稿</vt:lpstr>
      <vt:lpstr>2.2.6 find命令</vt:lpstr>
      <vt:lpstr>2.2.6 find命令</vt:lpstr>
      <vt:lpstr>PowerPoint 演示文稿</vt:lpstr>
      <vt:lpstr>PowerPoint 演示文稿</vt:lpstr>
      <vt:lpstr>PowerPoint 演示文稿</vt:lpstr>
      <vt:lpstr>2.2.7 which命令</vt:lpstr>
      <vt:lpstr>2.2.7 which命令</vt:lpstr>
      <vt:lpstr>2.2.7 which命令</vt:lpstr>
      <vt:lpstr>2.2.8 whereis命令</vt:lpstr>
      <vt:lpstr>2.2.8 whereis命令</vt:lpstr>
      <vt:lpstr>2.2.9 locate命令</vt:lpstr>
      <vt:lpstr>2.2.9 locate命令</vt:lpstr>
      <vt:lpstr>PowerPoint 演示文稿</vt:lpstr>
      <vt:lpstr>2.5 压缩解压命令</vt:lpstr>
      <vt:lpstr>2.5.1 bzip2命令和bunzip2命令</vt:lpstr>
      <vt:lpstr>2.5.1 bzip2命令和bunzip2命令</vt:lpstr>
      <vt:lpstr>2.5.1 bzip2命令和bunzip2命令</vt:lpstr>
      <vt:lpstr>2.5.2 gzip命令</vt:lpstr>
      <vt:lpstr>2.5.2 gzip命令</vt:lpstr>
      <vt:lpstr>2.5.2 gzip命令</vt:lpstr>
      <vt:lpstr>2.5.3 unzip命令</vt:lpstr>
      <vt:lpstr>2.5.3 unzip命令</vt:lpstr>
      <vt:lpstr>2.5.4 zcat命令和bzcat命令</vt:lpstr>
      <vt:lpstr>2.5.4 zcat命令和bzcat命令</vt:lpstr>
      <vt:lpstr>2.5.5 tar命令</vt:lpstr>
      <vt:lpstr>2.5.5 tar命令</vt:lpstr>
      <vt:lpstr>2.5.5 tar命令</vt:lpstr>
      <vt:lpstr>2.5.5 tar命令</vt:lpstr>
      <vt:lpstr>2.5.5 tar命令</vt:lpstr>
      <vt:lpstr>2.6 磁盘操作命令</vt:lpstr>
      <vt:lpstr>2.6.1 mount命令</vt:lpstr>
      <vt:lpstr>2.6.1 mount命令</vt:lpstr>
      <vt:lpstr>2.6.1 mount命令</vt:lpstr>
      <vt:lpstr>2.6.1 mount命令</vt:lpstr>
      <vt:lpstr>2.6.1 mount命令</vt:lpstr>
      <vt:lpstr>2.6.1 mount命令</vt:lpstr>
      <vt:lpstr>2.6.1 mount命令</vt:lpstr>
      <vt:lpstr>2.6.1 mount命令</vt:lpstr>
      <vt:lpstr>2.6.2 umout命令</vt:lpstr>
      <vt:lpstr>2.6.3 df命令</vt:lpstr>
      <vt:lpstr>2.6.3 df命令</vt:lpstr>
      <vt:lpstr>2.6.4 du命令</vt:lpstr>
      <vt:lpstr>2.6.4 du命令</vt:lpstr>
      <vt:lpstr>2.6.5 fsck命令</vt:lpstr>
      <vt:lpstr>2.7 关机重启命令</vt:lpstr>
      <vt:lpstr>2.7.1 shutdown命令</vt:lpstr>
      <vt:lpstr>2.7.1 shutdown命令</vt:lpstr>
      <vt:lpstr>2.7.2 halt命令</vt:lpstr>
      <vt:lpstr>2.7.3 poweroff命令</vt:lpstr>
      <vt:lpstr>2.7.4 reboot命令</vt:lpstr>
      <vt:lpstr>2.7.5 init命令</vt:lpstr>
      <vt:lpstr>2.8 变换用户身份命令</vt:lpstr>
      <vt:lpstr>2.8.1 激活root用户</vt:lpstr>
      <vt:lpstr>2.8.2 su命令</vt:lpstr>
      <vt:lpstr>2.8.3 sudo命令</vt:lpstr>
      <vt:lpstr>2.8.4 useradd命令</vt:lpstr>
      <vt:lpstr>PowerPoint 演示文稿</vt:lpstr>
      <vt:lpstr>2.8.5 passwd命令</vt:lpstr>
      <vt:lpstr>2.9 网络操作命令</vt:lpstr>
      <vt:lpstr>2.9.1 ifconfig命令</vt:lpstr>
      <vt:lpstr>2.9.1 ifconfig命令</vt:lpstr>
      <vt:lpstr>2.9.1 ifconfig命令</vt:lpstr>
      <vt:lpstr>2.9.2 ping命令</vt:lpstr>
      <vt:lpstr>2.9.2 ping命令</vt:lpstr>
      <vt:lpstr>2.9.2 ping命令</vt:lpstr>
      <vt:lpstr>2.9.3 netstat命令</vt:lpstr>
      <vt:lpstr>2.9.3 netstat命令</vt:lpstr>
      <vt:lpstr>2.9.4 ftp和bye命令</vt:lpstr>
      <vt:lpstr>PowerPoint 演示文稿</vt:lpstr>
      <vt:lpstr>2.9.5 telnet和logout命令</vt:lpstr>
      <vt:lpstr>2.9.6 rlogin命令</vt:lpstr>
      <vt:lpstr>2.10 其他命令</vt:lpstr>
      <vt:lpstr>2.10.1 echo命令</vt:lpstr>
      <vt:lpstr>2.10.1 echo命令</vt:lpstr>
      <vt:lpstr>2.10.2 more命令和less命令</vt:lpstr>
      <vt:lpstr>2.10.2 more命令和less命令</vt:lpstr>
      <vt:lpstr>两个命令区别</vt:lpstr>
      <vt:lpstr>2.10.3 help命令和man命令</vt:lpstr>
      <vt:lpstr>2.10.4 cal命令</vt:lpstr>
      <vt:lpstr>2.10.4 cal命令</vt:lpstr>
      <vt:lpstr>2.10.5 date命令</vt:lpstr>
      <vt:lpstr>2.10.5 date命令</vt:lpstr>
      <vt:lpstr>2.10.5 date命令</vt:lpstr>
      <vt:lpstr>2.10.5 date命令</vt:lpstr>
      <vt:lpstr>2.10.5 date命令</vt:lpstr>
      <vt:lpstr>2.11 进程管理相关命令</vt:lpstr>
      <vt:lpstr>Ps命令</vt:lpstr>
      <vt:lpstr>不加参数显示当前终端中的进程</vt:lpstr>
      <vt:lpstr>Ps -ax </vt:lpstr>
      <vt:lpstr>Ps –u 查看某用户的进程</vt:lpstr>
      <vt:lpstr>通过CPU和内存使用来过滤进程：查看当前时间点哪个进程占用的资源最多，这种情况下，可以通过使用-aux来显示全面的信息：</vt:lpstr>
      <vt:lpstr>PowerPoint 演示文稿</vt:lpstr>
      <vt:lpstr>PowerPoint 演示文稿</vt:lpstr>
      <vt:lpstr>根据进程查看线程，如果查看特定线程的进程，可以使用-L参数，后面加上对应的进程的PID： </vt:lpstr>
      <vt:lpstr>树形显示进程，可以通过参数f来实现：ps -axf，也可以使用pstree命令； </vt:lpstr>
      <vt:lpstr>Kill命令</vt:lpstr>
      <vt:lpstr>PowerPoint 演示文稿</vt:lpstr>
      <vt:lpstr>top命令是Linux环境下常用分析工具，能够实时显示系统中各个进程的资源占用状况</vt:lpstr>
      <vt:lpstr>PowerPoint 演示文稿</vt:lpstr>
      <vt:lpstr>Linux进程的优先级</vt:lpstr>
      <vt:lpstr>free</vt:lpstr>
      <vt:lpstr>PowerPoint 演示文稿</vt:lpstr>
      <vt:lpstr>日志</vt:lpstr>
      <vt:lpstr>日志功能： </vt:lpstr>
      <vt:lpstr>Linux的www服务</vt:lpstr>
      <vt:lpstr>PowerPoint 演示文稿</vt:lpstr>
      <vt:lpstr>PowerPoint 演示文稿</vt:lpstr>
      <vt:lpstr>2.11 小结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Kang</dc:creator>
  <cp:lastModifiedBy>Administrator</cp:lastModifiedBy>
  <cp:revision>153</cp:revision>
  <dcterms:created xsi:type="dcterms:W3CDTF">2018-09-06T08:11:46Z</dcterms:created>
  <dcterms:modified xsi:type="dcterms:W3CDTF">2019-09-01T14:55:43Z</dcterms:modified>
</cp:coreProperties>
</file>